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 id="301" r:id="rId6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Roboto" charset="1" panose="02000000000000000000"/>
      <p:regular r:id="rId14"/>
    </p:embeddedFont>
    <p:embeddedFont>
      <p:font typeface="Roboto Bold" charset="1" panose="02000000000000000000"/>
      <p:regular r:id="rId15"/>
    </p:embeddedFont>
    <p:embeddedFont>
      <p:font typeface="Roboto Italics" charset="1" panose="02000000000000000000"/>
      <p:regular r:id="rId16"/>
    </p:embeddedFont>
    <p:embeddedFont>
      <p:font typeface="Roboto Bold Italics" charset="1" panose="02000000000000000000"/>
      <p:regular r:id="rId17"/>
    </p:embeddedFont>
    <p:embeddedFont>
      <p:font typeface="HK Grotesk Bold" charset="1" panose="00000800000000000000"/>
      <p:regular r:id="rId18"/>
    </p:embeddedFont>
    <p:embeddedFont>
      <p:font typeface="HK Grotesk Bold Italics" charset="1" panose="00000800000000000000"/>
      <p:regular r:id="rId19"/>
    </p:embeddedFont>
    <p:embeddedFont>
      <p:font typeface="HK Grotesk Medium" charset="1" panose="00000600000000000000"/>
      <p:regular r:id="rId20"/>
    </p:embeddedFont>
    <p:embeddedFont>
      <p:font typeface="HK Grotesk Medium Bold" charset="1" panose="00000700000000000000"/>
      <p:regular r:id="rId21"/>
    </p:embeddedFont>
    <p:embeddedFont>
      <p:font typeface="HK Grotesk Medium Italics" charset="1" panose="00000600000000000000"/>
      <p:regular r:id="rId22"/>
    </p:embeddedFont>
    <p:embeddedFont>
      <p:font typeface="HK Grotesk Medium Bold Italics" charset="1" panose="000007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49" Target="slides/slide26.xml" Type="http://schemas.openxmlformats.org/officeDocument/2006/relationships/slide"/><Relationship Id="rId5" Target="tableStyles.xml" Type="http://schemas.openxmlformats.org/officeDocument/2006/relationships/tableStyles"/><Relationship Id="rId50" Target="slides/slide27.xml" Type="http://schemas.openxmlformats.org/officeDocument/2006/relationships/slide"/><Relationship Id="rId51" Target="slides/slide28.xml" Type="http://schemas.openxmlformats.org/officeDocument/2006/relationships/slide"/><Relationship Id="rId52" Target="slides/slide29.xml" Type="http://schemas.openxmlformats.org/officeDocument/2006/relationships/slide"/><Relationship Id="rId53" Target="slides/slide30.xml" Type="http://schemas.openxmlformats.org/officeDocument/2006/relationships/slide"/><Relationship Id="rId54" Target="slides/slide31.xml" Type="http://schemas.openxmlformats.org/officeDocument/2006/relationships/slide"/><Relationship Id="rId55" Target="slides/slide32.xml" Type="http://schemas.openxmlformats.org/officeDocument/2006/relationships/slide"/><Relationship Id="rId56" Target="slides/slide33.xml" Type="http://schemas.openxmlformats.org/officeDocument/2006/relationships/slide"/><Relationship Id="rId57" Target="slides/slide34.xml" Type="http://schemas.openxmlformats.org/officeDocument/2006/relationships/slide"/><Relationship Id="rId58" Target="slides/slide35.xml" Type="http://schemas.openxmlformats.org/officeDocument/2006/relationships/slide"/><Relationship Id="rId59" Target="slides/slide36.xml" Type="http://schemas.openxmlformats.org/officeDocument/2006/relationships/slide"/><Relationship Id="rId6" Target="fonts/font6.fntdata" Type="http://schemas.openxmlformats.org/officeDocument/2006/relationships/font"/><Relationship Id="rId60" Target="slides/slide37.xml" Type="http://schemas.openxmlformats.org/officeDocument/2006/relationships/slide"/><Relationship Id="rId61" Target="slides/slide38.xml" Type="http://schemas.openxmlformats.org/officeDocument/2006/relationships/slide"/><Relationship Id="rId62" Target="slides/slide39.xml" Type="http://schemas.openxmlformats.org/officeDocument/2006/relationships/slide"/><Relationship Id="rId63" Target="slides/slide40.xml" Type="http://schemas.openxmlformats.org/officeDocument/2006/relationships/slide"/><Relationship Id="rId64" Target="slides/slide41.xml" Type="http://schemas.openxmlformats.org/officeDocument/2006/relationships/slide"/><Relationship Id="rId65" Target="slides/slide42.xml" Type="http://schemas.openxmlformats.org/officeDocument/2006/relationships/slide"/><Relationship Id="rId66" Target="slides/slide43.xml" Type="http://schemas.openxmlformats.org/officeDocument/2006/relationships/slide"/><Relationship Id="rId67" Target="slides/slide44.xml" Type="http://schemas.openxmlformats.org/officeDocument/2006/relationships/slide"/><Relationship Id="rId68" Target="slides/slide45.xml" Type="http://schemas.openxmlformats.org/officeDocument/2006/relationships/slide"/><Relationship Id="rId69" Target="slides/slide4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6970" r="0" b="27330"/>
          <a:stretch>
            <a:fillRect/>
          </a:stretch>
        </p:blipFill>
        <p:spPr>
          <a:xfrm flipH="false" flipV="false" rot="0">
            <a:off x="3868461" y="1729843"/>
            <a:ext cx="10551078" cy="6827313"/>
          </a:xfrm>
          <a:prstGeom prst="rect">
            <a:avLst/>
          </a:prstGeom>
        </p:spPr>
      </p:pic>
      <p:sp>
        <p:nvSpPr>
          <p:cNvPr name="TextBox 3" id="3"/>
          <p:cNvSpPr txBox="true"/>
          <p:nvPr/>
        </p:nvSpPr>
        <p:spPr>
          <a:xfrm rot="0">
            <a:off x="1028700" y="1143350"/>
            <a:ext cx="4623733" cy="1220611"/>
          </a:xfrm>
          <a:prstGeom prst="rect">
            <a:avLst/>
          </a:prstGeom>
        </p:spPr>
        <p:txBody>
          <a:bodyPr anchor="t" rtlCol="false" tIns="0" lIns="0" bIns="0" rIns="0">
            <a:spAutoFit/>
          </a:bodyPr>
          <a:lstStyle/>
          <a:p>
            <a:pPr>
              <a:lnSpc>
                <a:spcPts val="4784"/>
              </a:lnSpc>
            </a:pPr>
            <a:r>
              <a:rPr lang="en-US" sz="4349">
                <a:solidFill>
                  <a:srgbClr val="000000"/>
                </a:solidFill>
                <a:latin typeface="HK Grotesk Bold"/>
              </a:rPr>
              <a:t>ACTIVITY CANVAS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3598" r="0" b="23379"/>
          <a:stretch>
            <a:fillRect/>
          </a:stretch>
        </p:blipFill>
        <p:spPr>
          <a:xfrm flipH="false" flipV="false" rot="0">
            <a:off x="4098357" y="1964405"/>
            <a:ext cx="10091286" cy="7576065"/>
          </a:xfrm>
          <a:prstGeom prst="rect">
            <a:avLst/>
          </a:prstGeom>
        </p:spPr>
      </p:pic>
      <p:sp>
        <p:nvSpPr>
          <p:cNvPr name="TextBox 3" id="3"/>
          <p:cNvSpPr txBox="true"/>
          <p:nvPr/>
        </p:nvSpPr>
        <p:spPr>
          <a:xfrm rot="0">
            <a:off x="1028700" y="1143350"/>
            <a:ext cx="4623733" cy="1220611"/>
          </a:xfrm>
          <a:prstGeom prst="rect">
            <a:avLst/>
          </a:prstGeom>
        </p:spPr>
        <p:txBody>
          <a:bodyPr anchor="t" rtlCol="false" tIns="0" lIns="0" bIns="0" rIns="0">
            <a:spAutoFit/>
          </a:bodyPr>
          <a:lstStyle/>
          <a:p>
            <a:pPr>
              <a:lnSpc>
                <a:spcPts val="4784"/>
              </a:lnSpc>
            </a:pPr>
            <a:r>
              <a:rPr lang="en-US" sz="4349">
                <a:solidFill>
                  <a:srgbClr val="000000"/>
                </a:solidFill>
                <a:latin typeface="HK Grotesk Bold"/>
              </a:rPr>
              <a:t>ENVIRONMENT</a:t>
            </a:r>
          </a:p>
          <a:p>
            <a:pPr>
              <a:lnSpc>
                <a:spcPts val="4784"/>
              </a:lnSpc>
            </a:pPr>
            <a:r>
              <a:rPr lang="en-US" sz="4349">
                <a:solidFill>
                  <a:srgbClr val="000000"/>
                </a:solidFill>
                <a:latin typeface="HK Grotesk Bold"/>
              </a:rPr>
              <a:t>CANVAS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5891" r="0" b="25172"/>
          <a:stretch>
            <a:fillRect/>
          </a:stretch>
        </p:blipFill>
        <p:spPr>
          <a:xfrm flipH="false" flipV="false" rot="0">
            <a:off x="4049408" y="2198230"/>
            <a:ext cx="10189184" cy="7060070"/>
          </a:xfrm>
          <a:prstGeom prst="rect">
            <a:avLst/>
          </a:prstGeom>
        </p:spPr>
      </p:pic>
      <p:sp>
        <p:nvSpPr>
          <p:cNvPr name="TextBox 3" id="3"/>
          <p:cNvSpPr txBox="true"/>
          <p:nvPr/>
        </p:nvSpPr>
        <p:spPr>
          <a:xfrm rot="0">
            <a:off x="1028700" y="1143350"/>
            <a:ext cx="4623733" cy="1220611"/>
          </a:xfrm>
          <a:prstGeom prst="rect">
            <a:avLst/>
          </a:prstGeom>
        </p:spPr>
        <p:txBody>
          <a:bodyPr anchor="t" rtlCol="false" tIns="0" lIns="0" bIns="0" rIns="0">
            <a:spAutoFit/>
          </a:bodyPr>
          <a:lstStyle/>
          <a:p>
            <a:pPr>
              <a:lnSpc>
                <a:spcPts val="4784"/>
              </a:lnSpc>
            </a:pPr>
            <a:r>
              <a:rPr lang="en-US" sz="4349">
                <a:solidFill>
                  <a:srgbClr val="000000"/>
                </a:solidFill>
                <a:latin typeface="HK Grotesk Bold"/>
              </a:rPr>
              <a:t>INTERACTION</a:t>
            </a:r>
          </a:p>
          <a:p>
            <a:pPr>
              <a:lnSpc>
                <a:spcPts val="4784"/>
              </a:lnSpc>
            </a:pPr>
            <a:r>
              <a:rPr lang="en-US" sz="4349">
                <a:solidFill>
                  <a:srgbClr val="000000"/>
                </a:solidFill>
                <a:latin typeface="HK Grotesk Bold"/>
              </a:rPr>
              <a:t>CANVAS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6970" r="0" b="26610"/>
          <a:stretch>
            <a:fillRect/>
          </a:stretch>
        </p:blipFill>
        <p:spPr>
          <a:xfrm flipH="false" flipV="false" rot="0">
            <a:off x="3709007" y="2113935"/>
            <a:ext cx="10869986" cy="7144365"/>
          </a:xfrm>
          <a:prstGeom prst="rect">
            <a:avLst/>
          </a:prstGeom>
        </p:spPr>
      </p:pic>
      <p:sp>
        <p:nvSpPr>
          <p:cNvPr name="TextBox 3" id="3"/>
          <p:cNvSpPr txBox="true"/>
          <p:nvPr/>
        </p:nvSpPr>
        <p:spPr>
          <a:xfrm rot="0">
            <a:off x="1028700" y="1143351"/>
            <a:ext cx="4623733" cy="1220611"/>
          </a:xfrm>
          <a:prstGeom prst="rect">
            <a:avLst/>
          </a:prstGeom>
        </p:spPr>
        <p:txBody>
          <a:bodyPr anchor="t" rtlCol="false" tIns="0" lIns="0" bIns="0" rIns="0">
            <a:spAutoFit/>
          </a:bodyPr>
          <a:lstStyle/>
          <a:p>
            <a:pPr>
              <a:lnSpc>
                <a:spcPts val="4784"/>
              </a:lnSpc>
            </a:pPr>
            <a:r>
              <a:rPr lang="en-US" sz="4349">
                <a:solidFill>
                  <a:srgbClr val="000000"/>
                </a:solidFill>
                <a:latin typeface="HK Grotesk Bold"/>
              </a:rPr>
              <a:t>OBJECTS</a:t>
            </a:r>
          </a:p>
          <a:p>
            <a:pPr>
              <a:lnSpc>
                <a:spcPts val="4784"/>
              </a:lnSpc>
            </a:pPr>
            <a:r>
              <a:rPr lang="en-US" sz="4349">
                <a:solidFill>
                  <a:srgbClr val="000000"/>
                </a:solidFill>
                <a:latin typeface="HK Grotesk Bold"/>
              </a:rPr>
              <a:t>CANVAS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5891" r="0" b="26610"/>
          <a:stretch>
            <a:fillRect/>
          </a:stretch>
        </p:blipFill>
        <p:spPr>
          <a:xfrm flipH="false" flipV="false" rot="0">
            <a:off x="3816603" y="2092616"/>
            <a:ext cx="10654794" cy="7165684"/>
          </a:xfrm>
          <a:prstGeom prst="rect">
            <a:avLst/>
          </a:prstGeom>
        </p:spPr>
      </p:pic>
      <p:sp>
        <p:nvSpPr>
          <p:cNvPr name="TextBox 3" id="3"/>
          <p:cNvSpPr txBox="true"/>
          <p:nvPr/>
        </p:nvSpPr>
        <p:spPr>
          <a:xfrm rot="0">
            <a:off x="1028700" y="1143351"/>
            <a:ext cx="4623733" cy="1220611"/>
          </a:xfrm>
          <a:prstGeom prst="rect">
            <a:avLst/>
          </a:prstGeom>
        </p:spPr>
        <p:txBody>
          <a:bodyPr anchor="t" rtlCol="false" tIns="0" lIns="0" bIns="0" rIns="0">
            <a:spAutoFit/>
          </a:bodyPr>
          <a:lstStyle/>
          <a:p>
            <a:pPr>
              <a:lnSpc>
                <a:spcPts val="4784"/>
              </a:lnSpc>
            </a:pPr>
            <a:r>
              <a:rPr lang="en-US" sz="4349">
                <a:solidFill>
                  <a:srgbClr val="000000"/>
                </a:solidFill>
                <a:latin typeface="HK Grotesk Bold"/>
              </a:rPr>
              <a:t>USER</a:t>
            </a:r>
          </a:p>
          <a:p>
            <a:pPr>
              <a:lnSpc>
                <a:spcPts val="4784"/>
              </a:lnSpc>
            </a:pPr>
            <a:r>
              <a:rPr lang="en-US" sz="4349">
                <a:solidFill>
                  <a:srgbClr val="000000"/>
                </a:solidFill>
                <a:latin typeface="HK Grotesk Bold"/>
              </a:rPr>
              <a:t>CANVAS</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828570" y="4468495"/>
            <a:ext cx="10630860" cy="1435735"/>
          </a:xfrm>
          <a:prstGeom prst="rect">
            <a:avLst/>
          </a:prstGeom>
        </p:spPr>
        <p:txBody>
          <a:bodyPr anchor="t" rtlCol="false" tIns="0" lIns="0" bIns="0" rIns="0">
            <a:spAutoFit/>
          </a:bodyPr>
          <a:lstStyle/>
          <a:p>
            <a:pPr algn="ctr">
              <a:lnSpc>
                <a:spcPts val="11000"/>
              </a:lnSpc>
            </a:pPr>
            <a:r>
              <a:rPr lang="en-US" sz="10000">
                <a:solidFill>
                  <a:srgbClr val="FFFFFF"/>
                </a:solidFill>
                <a:latin typeface="HK Grotesk Bold"/>
              </a:rPr>
              <a:t>EMPATHY</a:t>
            </a:r>
          </a:p>
        </p:txBody>
      </p:sp>
      <p:sp>
        <p:nvSpPr>
          <p:cNvPr name="TextBox 3" id="3"/>
          <p:cNvSpPr txBox="true"/>
          <p:nvPr/>
        </p:nvSpPr>
        <p:spPr>
          <a:xfrm rot="0">
            <a:off x="7098940" y="5836920"/>
            <a:ext cx="4090119" cy="611505"/>
          </a:xfrm>
          <a:prstGeom prst="rect">
            <a:avLst/>
          </a:prstGeom>
        </p:spPr>
        <p:txBody>
          <a:bodyPr anchor="t" rtlCol="false" tIns="0" lIns="0" bIns="0" rIns="0">
            <a:spAutoFit/>
          </a:bodyPr>
          <a:lstStyle/>
          <a:p>
            <a:pPr algn="ctr">
              <a:lnSpc>
                <a:spcPts val="4620"/>
              </a:lnSpc>
            </a:pPr>
            <a:r>
              <a:rPr lang="en-US" sz="4200">
                <a:solidFill>
                  <a:srgbClr val="FFFFFF"/>
                </a:solidFill>
                <a:latin typeface="HK Grotesk Bold"/>
              </a:rPr>
              <a:t>CANVAS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342" t="1193" r="2413" b="2605"/>
          <a:stretch>
            <a:fillRect/>
          </a:stretch>
        </p:blipFill>
        <p:spPr>
          <a:xfrm flipH="false" flipV="false" rot="0">
            <a:off x="6089903" y="736092"/>
            <a:ext cx="6103620" cy="9089136"/>
          </a:xfrm>
          <a:prstGeom prst="rect">
            <a:avLst/>
          </a:prstGeom>
        </p:spPr>
      </p:pic>
      <p:sp>
        <p:nvSpPr>
          <p:cNvPr name="TextBox 3" id="3"/>
          <p:cNvSpPr txBox="true"/>
          <p:nvPr/>
        </p:nvSpPr>
        <p:spPr>
          <a:xfrm rot="0">
            <a:off x="1028700" y="1143350"/>
            <a:ext cx="4623733" cy="1220611"/>
          </a:xfrm>
          <a:prstGeom prst="rect">
            <a:avLst/>
          </a:prstGeom>
        </p:spPr>
        <p:txBody>
          <a:bodyPr anchor="t" rtlCol="false" tIns="0" lIns="0" bIns="0" rIns="0">
            <a:spAutoFit/>
          </a:bodyPr>
          <a:lstStyle/>
          <a:p>
            <a:pPr>
              <a:lnSpc>
                <a:spcPts val="4784"/>
              </a:lnSpc>
            </a:pPr>
            <a:r>
              <a:rPr lang="en-US" sz="4349">
                <a:solidFill>
                  <a:srgbClr val="000000"/>
                </a:solidFill>
                <a:latin typeface="HK Grotesk Bold"/>
              </a:rPr>
              <a:t>EMPATHY</a:t>
            </a:r>
          </a:p>
          <a:p>
            <a:pPr>
              <a:lnSpc>
                <a:spcPts val="4784"/>
              </a:lnSpc>
            </a:pPr>
            <a:r>
              <a:rPr lang="en-US" sz="4349">
                <a:solidFill>
                  <a:srgbClr val="000000"/>
                </a:solidFill>
                <a:latin typeface="HK Grotesk Bold"/>
              </a:rPr>
              <a:t>CANVAS</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828570" y="4468495"/>
            <a:ext cx="10630860" cy="1435735"/>
          </a:xfrm>
          <a:prstGeom prst="rect">
            <a:avLst/>
          </a:prstGeom>
        </p:spPr>
        <p:txBody>
          <a:bodyPr anchor="t" rtlCol="false" tIns="0" lIns="0" bIns="0" rIns="0">
            <a:spAutoFit/>
          </a:bodyPr>
          <a:lstStyle/>
          <a:p>
            <a:pPr algn="ctr">
              <a:lnSpc>
                <a:spcPts val="11000"/>
              </a:lnSpc>
            </a:pPr>
            <a:r>
              <a:rPr lang="en-US" sz="10000">
                <a:solidFill>
                  <a:srgbClr val="FFFFFF"/>
                </a:solidFill>
                <a:latin typeface="HK Grotesk Bold"/>
              </a:rPr>
              <a:t>IDEATION</a:t>
            </a:r>
          </a:p>
        </p:txBody>
      </p:sp>
      <p:sp>
        <p:nvSpPr>
          <p:cNvPr name="TextBox 3" id="3"/>
          <p:cNvSpPr txBox="true"/>
          <p:nvPr/>
        </p:nvSpPr>
        <p:spPr>
          <a:xfrm rot="0">
            <a:off x="7098940" y="5836920"/>
            <a:ext cx="4090119" cy="611505"/>
          </a:xfrm>
          <a:prstGeom prst="rect">
            <a:avLst/>
          </a:prstGeom>
        </p:spPr>
        <p:txBody>
          <a:bodyPr anchor="t" rtlCol="false" tIns="0" lIns="0" bIns="0" rIns="0">
            <a:spAutoFit/>
          </a:bodyPr>
          <a:lstStyle/>
          <a:p>
            <a:pPr algn="ctr">
              <a:lnSpc>
                <a:spcPts val="4620"/>
              </a:lnSpc>
            </a:pPr>
            <a:r>
              <a:rPr lang="en-US" sz="4200">
                <a:solidFill>
                  <a:srgbClr val="FFFFFF"/>
                </a:solidFill>
                <a:latin typeface="HK Grotesk Bold"/>
              </a:rPr>
              <a:t>CANVAS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797" t="2255" r="1618" b="3743"/>
          <a:stretch>
            <a:fillRect/>
          </a:stretch>
        </p:blipFill>
        <p:spPr>
          <a:xfrm flipH="false" flipV="false" rot="0">
            <a:off x="3712463" y="1729843"/>
            <a:ext cx="11678419" cy="7528457"/>
          </a:xfrm>
          <a:prstGeom prst="rect">
            <a:avLst/>
          </a:prstGeom>
        </p:spPr>
      </p:pic>
      <p:sp>
        <p:nvSpPr>
          <p:cNvPr name="TextBox 3" id="3"/>
          <p:cNvSpPr txBox="true"/>
          <p:nvPr/>
        </p:nvSpPr>
        <p:spPr>
          <a:xfrm rot="0">
            <a:off x="1028700" y="1143351"/>
            <a:ext cx="4623733" cy="1220611"/>
          </a:xfrm>
          <a:prstGeom prst="rect">
            <a:avLst/>
          </a:prstGeom>
        </p:spPr>
        <p:txBody>
          <a:bodyPr anchor="t" rtlCol="false" tIns="0" lIns="0" bIns="0" rIns="0">
            <a:spAutoFit/>
          </a:bodyPr>
          <a:lstStyle/>
          <a:p>
            <a:pPr>
              <a:lnSpc>
                <a:spcPts val="4784"/>
              </a:lnSpc>
            </a:pPr>
            <a:r>
              <a:rPr lang="en-US" sz="4349">
                <a:solidFill>
                  <a:srgbClr val="000000"/>
                </a:solidFill>
                <a:latin typeface="HK Grotesk Bold"/>
              </a:rPr>
              <a:t>IDEATION</a:t>
            </a:r>
          </a:p>
          <a:p>
            <a:pPr>
              <a:lnSpc>
                <a:spcPts val="4784"/>
              </a:lnSpc>
            </a:pPr>
            <a:r>
              <a:rPr lang="en-US" sz="4349">
                <a:solidFill>
                  <a:srgbClr val="000000"/>
                </a:solidFill>
                <a:latin typeface="HK Grotesk Bold"/>
              </a:rPr>
              <a:t>CANVAS</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325400" y="4468495"/>
            <a:ext cx="15637200" cy="1435735"/>
          </a:xfrm>
          <a:prstGeom prst="rect">
            <a:avLst/>
          </a:prstGeom>
        </p:spPr>
        <p:txBody>
          <a:bodyPr anchor="t" rtlCol="false" tIns="0" lIns="0" bIns="0" rIns="0">
            <a:spAutoFit/>
          </a:bodyPr>
          <a:lstStyle/>
          <a:p>
            <a:pPr algn="ctr">
              <a:lnSpc>
                <a:spcPts val="11000"/>
              </a:lnSpc>
            </a:pPr>
            <a:r>
              <a:rPr lang="en-US" sz="10000">
                <a:solidFill>
                  <a:srgbClr val="FFFFFF"/>
                </a:solidFill>
                <a:latin typeface="HK Grotesk Bold"/>
              </a:rPr>
              <a:t>PRODUCT DEVELOPMENT</a:t>
            </a:r>
          </a:p>
        </p:txBody>
      </p:sp>
      <p:sp>
        <p:nvSpPr>
          <p:cNvPr name="TextBox 3" id="3"/>
          <p:cNvSpPr txBox="true"/>
          <p:nvPr/>
        </p:nvSpPr>
        <p:spPr>
          <a:xfrm rot="0">
            <a:off x="7098940" y="6309995"/>
            <a:ext cx="4090119" cy="611505"/>
          </a:xfrm>
          <a:prstGeom prst="rect">
            <a:avLst/>
          </a:prstGeom>
        </p:spPr>
        <p:txBody>
          <a:bodyPr anchor="t" rtlCol="false" tIns="0" lIns="0" bIns="0" rIns="0">
            <a:spAutoFit/>
          </a:bodyPr>
          <a:lstStyle/>
          <a:p>
            <a:pPr algn="ctr">
              <a:lnSpc>
                <a:spcPts val="4620"/>
              </a:lnSpc>
            </a:pPr>
            <a:r>
              <a:rPr lang="en-US" sz="4200">
                <a:solidFill>
                  <a:srgbClr val="FFFFFF"/>
                </a:solidFill>
                <a:latin typeface="HK Grotesk Bold"/>
              </a:rPr>
              <a:t>CANVAS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02921" y="5019675"/>
            <a:ext cx="16082158" cy="103822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K Grotesk Bold"/>
              </a:rPr>
              <a:t>Shri S’ad Vidya Mandal Institute of Technology</a:t>
            </a:r>
          </a:p>
        </p:txBody>
      </p:sp>
      <p:pic>
        <p:nvPicPr>
          <p:cNvPr name="Picture 3" id="3"/>
          <p:cNvPicPr>
            <a:picLocks noChangeAspect="true"/>
          </p:cNvPicPr>
          <p:nvPr/>
        </p:nvPicPr>
        <p:blipFill>
          <a:blip r:embed="rId2"/>
          <a:srcRect l="0" t="0" r="0" b="0"/>
          <a:stretch>
            <a:fillRect/>
          </a:stretch>
        </p:blipFill>
        <p:spPr>
          <a:xfrm flipH="false" flipV="false" rot="0">
            <a:off x="7769629" y="1965413"/>
            <a:ext cx="2748742" cy="2712254"/>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54" t="2646" r="2276" b="3291"/>
          <a:stretch>
            <a:fillRect/>
          </a:stretch>
        </p:blipFill>
        <p:spPr>
          <a:xfrm flipH="false" flipV="false" rot="0">
            <a:off x="3598163" y="2363961"/>
            <a:ext cx="11389555" cy="7593037"/>
          </a:xfrm>
          <a:prstGeom prst="rect">
            <a:avLst/>
          </a:prstGeom>
        </p:spPr>
      </p:pic>
      <p:sp>
        <p:nvSpPr>
          <p:cNvPr name="TextBox 3" id="3"/>
          <p:cNvSpPr txBox="true"/>
          <p:nvPr/>
        </p:nvSpPr>
        <p:spPr>
          <a:xfrm rot="0">
            <a:off x="1028700" y="1143351"/>
            <a:ext cx="7184053" cy="1220611"/>
          </a:xfrm>
          <a:prstGeom prst="rect">
            <a:avLst/>
          </a:prstGeom>
        </p:spPr>
        <p:txBody>
          <a:bodyPr anchor="t" rtlCol="false" tIns="0" lIns="0" bIns="0" rIns="0">
            <a:spAutoFit/>
          </a:bodyPr>
          <a:lstStyle/>
          <a:p>
            <a:pPr>
              <a:lnSpc>
                <a:spcPts val="4784"/>
              </a:lnSpc>
            </a:pPr>
            <a:r>
              <a:rPr lang="en-US" sz="4349">
                <a:solidFill>
                  <a:srgbClr val="000000"/>
                </a:solidFill>
                <a:latin typeface="HK Grotesk Bold"/>
              </a:rPr>
              <a:t>PRODUCT DEVELOPMENT</a:t>
            </a:r>
          </a:p>
          <a:p>
            <a:pPr>
              <a:lnSpc>
                <a:spcPts val="4784"/>
              </a:lnSpc>
            </a:pPr>
            <a:r>
              <a:rPr lang="en-US" sz="4349">
                <a:solidFill>
                  <a:srgbClr val="000000"/>
                </a:solidFill>
                <a:latin typeface="HK Grotesk Bold"/>
              </a:rPr>
              <a:t>CANVAS</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325400" y="4468495"/>
            <a:ext cx="15637200" cy="1435735"/>
          </a:xfrm>
          <a:prstGeom prst="rect">
            <a:avLst/>
          </a:prstGeom>
        </p:spPr>
        <p:txBody>
          <a:bodyPr anchor="t" rtlCol="false" tIns="0" lIns="0" bIns="0" rIns="0">
            <a:spAutoFit/>
          </a:bodyPr>
          <a:lstStyle/>
          <a:p>
            <a:pPr algn="ctr">
              <a:lnSpc>
                <a:spcPts val="11000"/>
              </a:lnSpc>
            </a:pPr>
            <a:r>
              <a:rPr lang="en-US" sz="10000">
                <a:solidFill>
                  <a:srgbClr val="FFFFFF"/>
                </a:solidFill>
                <a:latin typeface="HK Grotesk Bold"/>
              </a:rPr>
              <a:t>LNM</a:t>
            </a:r>
          </a:p>
        </p:txBody>
      </p:sp>
      <p:sp>
        <p:nvSpPr>
          <p:cNvPr name="TextBox 3" id="3"/>
          <p:cNvSpPr txBox="true"/>
          <p:nvPr/>
        </p:nvSpPr>
        <p:spPr>
          <a:xfrm rot="0">
            <a:off x="7098940" y="6309995"/>
            <a:ext cx="4090119" cy="611505"/>
          </a:xfrm>
          <a:prstGeom prst="rect">
            <a:avLst/>
          </a:prstGeom>
        </p:spPr>
        <p:txBody>
          <a:bodyPr anchor="t" rtlCol="false" tIns="0" lIns="0" bIns="0" rIns="0">
            <a:spAutoFit/>
          </a:bodyPr>
          <a:lstStyle/>
          <a:p>
            <a:pPr algn="ctr">
              <a:lnSpc>
                <a:spcPts val="4620"/>
              </a:lnSpc>
            </a:pPr>
            <a:r>
              <a:rPr lang="en-US" sz="4200">
                <a:solidFill>
                  <a:srgbClr val="FFFFFF"/>
                </a:solidFill>
                <a:latin typeface="HK Grotesk Bold"/>
              </a:rPr>
              <a:t>CANVAS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257" t="1504" r="2539" b="2816"/>
          <a:stretch>
            <a:fillRect/>
          </a:stretch>
        </p:blipFill>
        <p:spPr>
          <a:xfrm flipH="false" flipV="false" rot="0">
            <a:off x="4032503" y="1459758"/>
            <a:ext cx="11724891" cy="7798542"/>
          </a:xfrm>
          <a:prstGeom prst="rect">
            <a:avLst/>
          </a:prstGeom>
        </p:spPr>
      </p:pic>
      <p:sp>
        <p:nvSpPr>
          <p:cNvPr name="TextBox 3" id="3"/>
          <p:cNvSpPr txBox="true"/>
          <p:nvPr/>
        </p:nvSpPr>
        <p:spPr>
          <a:xfrm rot="0">
            <a:off x="1028700" y="1143351"/>
            <a:ext cx="7184053" cy="1220611"/>
          </a:xfrm>
          <a:prstGeom prst="rect">
            <a:avLst/>
          </a:prstGeom>
        </p:spPr>
        <p:txBody>
          <a:bodyPr anchor="t" rtlCol="false" tIns="0" lIns="0" bIns="0" rIns="0">
            <a:spAutoFit/>
          </a:bodyPr>
          <a:lstStyle/>
          <a:p>
            <a:pPr>
              <a:lnSpc>
                <a:spcPts val="4784"/>
              </a:lnSpc>
            </a:pPr>
            <a:r>
              <a:rPr lang="en-US" sz="4349">
                <a:solidFill>
                  <a:srgbClr val="000000"/>
                </a:solidFill>
                <a:latin typeface="HK Grotesk Bold"/>
              </a:rPr>
              <a:t>LNM</a:t>
            </a:r>
          </a:p>
          <a:p>
            <a:pPr>
              <a:lnSpc>
                <a:spcPts val="4784"/>
              </a:lnSpc>
            </a:pPr>
            <a:r>
              <a:rPr lang="en-US" sz="4349">
                <a:solidFill>
                  <a:srgbClr val="000000"/>
                </a:solidFill>
                <a:latin typeface="HK Grotesk Bold"/>
              </a:rPr>
              <a:t>CANVAS</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828570" y="4468495"/>
            <a:ext cx="10630860" cy="1435735"/>
          </a:xfrm>
          <a:prstGeom prst="rect">
            <a:avLst/>
          </a:prstGeom>
        </p:spPr>
        <p:txBody>
          <a:bodyPr anchor="t" rtlCol="false" tIns="0" lIns="0" bIns="0" rIns="0">
            <a:spAutoFit/>
          </a:bodyPr>
          <a:lstStyle/>
          <a:p>
            <a:pPr algn="ctr">
              <a:lnSpc>
                <a:spcPts val="11000"/>
              </a:lnSpc>
            </a:pPr>
            <a:r>
              <a:rPr lang="en-US" sz="10000">
                <a:solidFill>
                  <a:srgbClr val="FFFFFF"/>
                </a:solidFill>
                <a:latin typeface="HK Grotesk Bold"/>
              </a:rPr>
              <a:t>UML DIAGRAMS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19815" y="883282"/>
            <a:ext cx="19708630" cy="993778"/>
          </a:xfrm>
          <a:prstGeom prst="rect">
            <a:avLst/>
          </a:prstGeom>
          <a:solidFill>
            <a:srgbClr val="000000"/>
          </a:solidFill>
        </p:spPr>
      </p:sp>
      <p:pic>
        <p:nvPicPr>
          <p:cNvPr name="Picture 3" id="3"/>
          <p:cNvPicPr>
            <a:picLocks noChangeAspect="true"/>
          </p:cNvPicPr>
          <p:nvPr/>
        </p:nvPicPr>
        <p:blipFill>
          <a:blip r:embed="rId2"/>
          <a:srcRect l="0" t="0" r="0" b="0"/>
          <a:stretch>
            <a:fillRect/>
          </a:stretch>
        </p:blipFill>
        <p:spPr>
          <a:xfrm flipH="false" flipV="false" rot="0">
            <a:off x="8945109" y="3096836"/>
            <a:ext cx="7499622" cy="5809722"/>
          </a:xfrm>
          <a:prstGeom prst="rect">
            <a:avLst/>
          </a:prstGeom>
        </p:spPr>
      </p:pic>
      <p:sp>
        <p:nvSpPr>
          <p:cNvPr name="TextBox 4" id="4"/>
          <p:cNvSpPr txBox="true"/>
          <p:nvPr/>
        </p:nvSpPr>
        <p:spPr>
          <a:xfrm rot="0">
            <a:off x="888691" y="1076325"/>
            <a:ext cx="13737039" cy="800735"/>
          </a:xfrm>
          <a:prstGeom prst="rect">
            <a:avLst/>
          </a:prstGeom>
        </p:spPr>
        <p:txBody>
          <a:bodyPr anchor="t" rtlCol="false" tIns="0" lIns="0" bIns="0" rIns="0">
            <a:spAutoFit/>
          </a:bodyPr>
          <a:lstStyle/>
          <a:p>
            <a:pPr>
              <a:lnSpc>
                <a:spcPts val="6160"/>
              </a:lnSpc>
            </a:pPr>
            <a:r>
              <a:rPr lang="en-US" sz="5600">
                <a:solidFill>
                  <a:srgbClr val="FFFFFF"/>
                </a:solidFill>
                <a:latin typeface="HK Grotesk Bold"/>
              </a:rPr>
              <a:t>USE CASE DIAGRAM </a:t>
            </a:r>
          </a:p>
        </p:txBody>
      </p:sp>
      <p:sp>
        <p:nvSpPr>
          <p:cNvPr name="TextBox 5" id="5"/>
          <p:cNvSpPr txBox="true"/>
          <p:nvPr/>
        </p:nvSpPr>
        <p:spPr>
          <a:xfrm rot="0">
            <a:off x="1028700" y="3677597"/>
            <a:ext cx="6949440" cy="4552950"/>
          </a:xfrm>
          <a:prstGeom prst="rect">
            <a:avLst/>
          </a:prstGeom>
        </p:spPr>
        <p:txBody>
          <a:bodyPr anchor="t" rtlCol="false" tIns="0" lIns="0" bIns="0" rIns="0">
            <a:spAutoFit/>
          </a:bodyPr>
          <a:lstStyle/>
          <a:p>
            <a:pPr algn="just" marL="647700" indent="-323850" lvl="1">
              <a:lnSpc>
                <a:spcPts val="4500"/>
              </a:lnSpc>
              <a:buFont typeface="Arial"/>
              <a:buChar char="•"/>
            </a:pPr>
            <a:r>
              <a:rPr lang="en-US" sz="3000" spc="89">
                <a:solidFill>
                  <a:srgbClr val="000000"/>
                </a:solidFill>
                <a:latin typeface="Kollektif"/>
              </a:rPr>
              <a:t>The Use case diagram shows what will be the role of user and how user will work with our system. Simply it describes how the user deal with device which works with Arduino board, sensors and IOT based communication device [ User interaction and it’s relationship]</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19815" y="883282"/>
            <a:ext cx="19708630" cy="993778"/>
          </a:xfrm>
          <a:prstGeom prst="rect">
            <a:avLst/>
          </a:prstGeom>
          <a:solidFill>
            <a:srgbClr val="000000"/>
          </a:solidFill>
        </p:spPr>
      </p:sp>
      <p:pic>
        <p:nvPicPr>
          <p:cNvPr name="Picture 3" id="3"/>
          <p:cNvPicPr>
            <a:picLocks noChangeAspect="true"/>
          </p:cNvPicPr>
          <p:nvPr/>
        </p:nvPicPr>
        <p:blipFill>
          <a:blip r:embed="rId2"/>
          <a:srcRect l="0" t="0" r="649" b="0"/>
          <a:stretch>
            <a:fillRect/>
          </a:stretch>
        </p:blipFill>
        <p:spPr>
          <a:xfrm flipH="false" flipV="false" rot="0">
            <a:off x="10110035" y="3052682"/>
            <a:ext cx="6998569" cy="5898029"/>
          </a:xfrm>
          <a:prstGeom prst="rect">
            <a:avLst/>
          </a:prstGeom>
        </p:spPr>
      </p:pic>
      <p:sp>
        <p:nvSpPr>
          <p:cNvPr name="TextBox 4" id="4"/>
          <p:cNvSpPr txBox="true"/>
          <p:nvPr/>
        </p:nvSpPr>
        <p:spPr>
          <a:xfrm rot="0">
            <a:off x="888691" y="1076325"/>
            <a:ext cx="13737039" cy="800735"/>
          </a:xfrm>
          <a:prstGeom prst="rect">
            <a:avLst/>
          </a:prstGeom>
        </p:spPr>
        <p:txBody>
          <a:bodyPr anchor="t" rtlCol="false" tIns="0" lIns="0" bIns="0" rIns="0">
            <a:spAutoFit/>
          </a:bodyPr>
          <a:lstStyle/>
          <a:p>
            <a:pPr>
              <a:lnSpc>
                <a:spcPts val="6160"/>
              </a:lnSpc>
            </a:pPr>
            <a:r>
              <a:rPr lang="en-US" sz="5600">
                <a:solidFill>
                  <a:srgbClr val="FFFFFF"/>
                </a:solidFill>
                <a:latin typeface="HK Grotesk Bold"/>
              </a:rPr>
              <a:t>CLASS DIAGRAM </a:t>
            </a:r>
          </a:p>
        </p:txBody>
      </p:sp>
      <p:sp>
        <p:nvSpPr>
          <p:cNvPr name="TextBox 5" id="5"/>
          <p:cNvSpPr txBox="true"/>
          <p:nvPr/>
        </p:nvSpPr>
        <p:spPr>
          <a:xfrm rot="0">
            <a:off x="1028700" y="3391847"/>
            <a:ext cx="7932420" cy="5124450"/>
          </a:xfrm>
          <a:prstGeom prst="rect">
            <a:avLst/>
          </a:prstGeom>
        </p:spPr>
        <p:txBody>
          <a:bodyPr anchor="t" rtlCol="false" tIns="0" lIns="0" bIns="0" rIns="0">
            <a:spAutoFit/>
          </a:bodyPr>
          <a:lstStyle/>
          <a:p>
            <a:pPr algn="just" marL="647700" indent="-323850" lvl="1">
              <a:lnSpc>
                <a:spcPts val="4500"/>
              </a:lnSpc>
              <a:buFont typeface="Arial"/>
              <a:buChar char="•"/>
            </a:pPr>
            <a:r>
              <a:rPr lang="en-US" sz="3000" spc="89">
                <a:solidFill>
                  <a:srgbClr val="000000"/>
                </a:solidFill>
                <a:latin typeface="Kollektif"/>
              </a:rPr>
              <a:t>A class diagram is a type of static structure diagram that describes the structure of a system by showing the system's classes (i.e; User), their attributes (i.e; patch app access), operations (or methods), and the relationships among objects (such as pumps, moisture sensor etc) that how they are interrelated to each other.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19815" y="883282"/>
            <a:ext cx="19708630" cy="993778"/>
          </a:xfrm>
          <a:prstGeom prst="rect">
            <a:avLst/>
          </a:prstGeom>
          <a:solidFill>
            <a:srgbClr val="000000"/>
          </a:solidFill>
        </p:spPr>
      </p:sp>
      <p:pic>
        <p:nvPicPr>
          <p:cNvPr name="Picture 3" id="3"/>
          <p:cNvPicPr>
            <a:picLocks noChangeAspect="true"/>
          </p:cNvPicPr>
          <p:nvPr/>
        </p:nvPicPr>
        <p:blipFill>
          <a:blip r:embed="rId2"/>
          <a:srcRect l="0" t="0" r="0" b="0"/>
          <a:stretch>
            <a:fillRect/>
          </a:stretch>
        </p:blipFill>
        <p:spPr>
          <a:xfrm flipH="false" flipV="false" rot="0">
            <a:off x="9648254" y="2711074"/>
            <a:ext cx="7611046" cy="5805223"/>
          </a:xfrm>
          <a:prstGeom prst="rect">
            <a:avLst/>
          </a:prstGeom>
        </p:spPr>
      </p:pic>
      <p:sp>
        <p:nvSpPr>
          <p:cNvPr name="TextBox 4" id="4"/>
          <p:cNvSpPr txBox="true"/>
          <p:nvPr/>
        </p:nvSpPr>
        <p:spPr>
          <a:xfrm rot="0">
            <a:off x="888691" y="1076325"/>
            <a:ext cx="13737039" cy="800735"/>
          </a:xfrm>
          <a:prstGeom prst="rect">
            <a:avLst/>
          </a:prstGeom>
        </p:spPr>
        <p:txBody>
          <a:bodyPr anchor="t" rtlCol="false" tIns="0" lIns="0" bIns="0" rIns="0">
            <a:spAutoFit/>
          </a:bodyPr>
          <a:lstStyle/>
          <a:p>
            <a:pPr>
              <a:lnSpc>
                <a:spcPts val="6160"/>
              </a:lnSpc>
            </a:pPr>
            <a:r>
              <a:rPr lang="en-US" sz="5600">
                <a:solidFill>
                  <a:srgbClr val="FFFFFF"/>
                </a:solidFill>
                <a:latin typeface="HK Grotesk Bold"/>
              </a:rPr>
              <a:t>SEQUENCE DIAGRAM </a:t>
            </a:r>
          </a:p>
        </p:txBody>
      </p:sp>
      <p:sp>
        <p:nvSpPr>
          <p:cNvPr name="TextBox 5" id="5"/>
          <p:cNvSpPr txBox="true"/>
          <p:nvPr/>
        </p:nvSpPr>
        <p:spPr>
          <a:xfrm rot="0">
            <a:off x="1211580" y="3575335"/>
            <a:ext cx="7932420" cy="3981450"/>
          </a:xfrm>
          <a:prstGeom prst="rect">
            <a:avLst/>
          </a:prstGeom>
        </p:spPr>
        <p:txBody>
          <a:bodyPr anchor="t" rtlCol="false" tIns="0" lIns="0" bIns="0" rIns="0">
            <a:spAutoFit/>
          </a:bodyPr>
          <a:lstStyle/>
          <a:p>
            <a:pPr algn="just" marL="647700" indent="-323850" lvl="1">
              <a:lnSpc>
                <a:spcPts val="4500"/>
              </a:lnSpc>
              <a:buFont typeface="Arial"/>
              <a:buChar char="•"/>
            </a:pPr>
            <a:r>
              <a:rPr lang="en-US" sz="3000" spc="89">
                <a:solidFill>
                  <a:srgbClr val="000000"/>
                </a:solidFill>
                <a:latin typeface="Kollektif"/>
              </a:rPr>
              <a:t>The Sequence diagram demonstrates the sequence for which communication will be conveyed in our system. That the how user will invoke the request and it will travel to the final station (sensor). The system will access the information from sensors and send it to the application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19815" y="883282"/>
            <a:ext cx="19708630" cy="993778"/>
          </a:xfrm>
          <a:prstGeom prst="rect">
            <a:avLst/>
          </a:prstGeom>
          <a:solidFill>
            <a:srgbClr val="000000"/>
          </a:solidFill>
        </p:spPr>
      </p:sp>
      <p:pic>
        <p:nvPicPr>
          <p:cNvPr name="Picture 3" id="3"/>
          <p:cNvPicPr>
            <a:picLocks noChangeAspect="true"/>
          </p:cNvPicPr>
          <p:nvPr/>
        </p:nvPicPr>
        <p:blipFill>
          <a:blip r:embed="rId2"/>
          <a:srcRect l="0" t="0" r="0" b="0"/>
          <a:stretch>
            <a:fillRect/>
          </a:stretch>
        </p:blipFill>
        <p:spPr>
          <a:xfrm flipH="false" flipV="false" rot="0">
            <a:off x="9680123" y="2907210"/>
            <a:ext cx="7579177" cy="5798460"/>
          </a:xfrm>
          <a:prstGeom prst="rect">
            <a:avLst/>
          </a:prstGeom>
        </p:spPr>
      </p:pic>
      <p:sp>
        <p:nvSpPr>
          <p:cNvPr name="TextBox 4" id="4"/>
          <p:cNvSpPr txBox="true"/>
          <p:nvPr/>
        </p:nvSpPr>
        <p:spPr>
          <a:xfrm rot="0">
            <a:off x="888691" y="1076325"/>
            <a:ext cx="13737039" cy="800735"/>
          </a:xfrm>
          <a:prstGeom prst="rect">
            <a:avLst/>
          </a:prstGeom>
        </p:spPr>
        <p:txBody>
          <a:bodyPr anchor="t" rtlCol="false" tIns="0" lIns="0" bIns="0" rIns="0">
            <a:spAutoFit/>
          </a:bodyPr>
          <a:lstStyle/>
          <a:p>
            <a:pPr>
              <a:lnSpc>
                <a:spcPts val="6160"/>
              </a:lnSpc>
            </a:pPr>
            <a:r>
              <a:rPr lang="en-US" sz="5600">
                <a:solidFill>
                  <a:srgbClr val="FFFFFF"/>
                </a:solidFill>
                <a:latin typeface="HK Grotesk Bold"/>
              </a:rPr>
              <a:t>STATE DIAGRAM </a:t>
            </a:r>
          </a:p>
        </p:txBody>
      </p:sp>
      <p:sp>
        <p:nvSpPr>
          <p:cNvPr name="TextBox 5" id="5"/>
          <p:cNvSpPr txBox="true"/>
          <p:nvPr/>
        </p:nvSpPr>
        <p:spPr>
          <a:xfrm rot="0">
            <a:off x="888691" y="3232435"/>
            <a:ext cx="7932420" cy="5124450"/>
          </a:xfrm>
          <a:prstGeom prst="rect">
            <a:avLst/>
          </a:prstGeom>
        </p:spPr>
        <p:txBody>
          <a:bodyPr anchor="t" rtlCol="false" tIns="0" lIns="0" bIns="0" rIns="0">
            <a:spAutoFit/>
          </a:bodyPr>
          <a:lstStyle/>
          <a:p>
            <a:pPr algn="just" marL="647700" indent="-323850" lvl="1">
              <a:lnSpc>
                <a:spcPts val="4500"/>
              </a:lnSpc>
              <a:buFont typeface="Arial"/>
              <a:buChar char="•"/>
            </a:pPr>
            <a:r>
              <a:rPr lang="en-US" sz="3000" spc="89">
                <a:solidFill>
                  <a:srgbClr val="000000"/>
                </a:solidFill>
                <a:latin typeface="Kollektif"/>
              </a:rPr>
              <a:t>The state diagram demonstrates the specific states that how user will be in as the system progressed in its function. Such as State 1 – shows how user will synced into the system and create account. State 2 – shows what the user want to select (type of selection) and State 3 – shows On and Off of the system</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19815" y="883282"/>
            <a:ext cx="19708630" cy="993778"/>
          </a:xfrm>
          <a:prstGeom prst="rect">
            <a:avLst/>
          </a:prstGeom>
          <a:solidFill>
            <a:srgbClr val="000000"/>
          </a:solidFill>
        </p:spPr>
      </p:sp>
      <p:pic>
        <p:nvPicPr>
          <p:cNvPr name="Picture 3" id="3"/>
          <p:cNvPicPr>
            <a:picLocks noChangeAspect="true"/>
          </p:cNvPicPr>
          <p:nvPr/>
        </p:nvPicPr>
        <p:blipFill>
          <a:blip r:embed="rId2"/>
          <a:srcRect l="0" t="0" r="0" b="0"/>
          <a:stretch>
            <a:fillRect/>
          </a:stretch>
        </p:blipFill>
        <p:spPr>
          <a:xfrm flipH="false" flipV="false" rot="0">
            <a:off x="10995165" y="2734887"/>
            <a:ext cx="5456911" cy="6317673"/>
          </a:xfrm>
          <a:prstGeom prst="rect">
            <a:avLst/>
          </a:prstGeom>
        </p:spPr>
      </p:pic>
      <p:sp>
        <p:nvSpPr>
          <p:cNvPr name="TextBox 4" id="4"/>
          <p:cNvSpPr txBox="true"/>
          <p:nvPr/>
        </p:nvSpPr>
        <p:spPr>
          <a:xfrm rot="0">
            <a:off x="888691" y="1076325"/>
            <a:ext cx="13737039" cy="800735"/>
          </a:xfrm>
          <a:prstGeom prst="rect">
            <a:avLst/>
          </a:prstGeom>
        </p:spPr>
        <p:txBody>
          <a:bodyPr anchor="t" rtlCol="false" tIns="0" lIns="0" bIns="0" rIns="0">
            <a:spAutoFit/>
          </a:bodyPr>
          <a:lstStyle/>
          <a:p>
            <a:pPr>
              <a:lnSpc>
                <a:spcPts val="6160"/>
              </a:lnSpc>
            </a:pPr>
            <a:r>
              <a:rPr lang="en-US" sz="5600">
                <a:solidFill>
                  <a:srgbClr val="FFFFFF"/>
                </a:solidFill>
                <a:latin typeface="HK Grotesk Bold"/>
              </a:rPr>
              <a:t>ACTIVITY DIAGRAM </a:t>
            </a:r>
          </a:p>
        </p:txBody>
      </p:sp>
      <p:sp>
        <p:nvSpPr>
          <p:cNvPr name="TextBox 5" id="5"/>
          <p:cNvSpPr txBox="true"/>
          <p:nvPr/>
        </p:nvSpPr>
        <p:spPr>
          <a:xfrm rot="0">
            <a:off x="888691" y="3414689"/>
            <a:ext cx="9144000" cy="2838450"/>
          </a:xfrm>
          <a:prstGeom prst="rect">
            <a:avLst/>
          </a:prstGeom>
        </p:spPr>
        <p:txBody>
          <a:bodyPr anchor="t" rtlCol="false" tIns="0" lIns="0" bIns="0" rIns="0">
            <a:spAutoFit/>
          </a:bodyPr>
          <a:lstStyle/>
          <a:p>
            <a:pPr algn="just" marL="647700" indent="-323850" lvl="1">
              <a:lnSpc>
                <a:spcPts val="4500"/>
              </a:lnSpc>
              <a:buFont typeface="Arial"/>
              <a:buChar char="•"/>
            </a:pPr>
            <a:r>
              <a:rPr lang="en-US" sz="3000" spc="89">
                <a:solidFill>
                  <a:srgbClr val="000000"/>
                </a:solidFill>
                <a:latin typeface="Kollektif"/>
              </a:rPr>
              <a:t>The Activity diagram depicts the behavior of a system. That it potrays the control flow from start point to the end point (path to path) of the the system. It shows how the data is transmitted between the system internal part</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557140" y="3780790"/>
            <a:ext cx="11902290" cy="2820670"/>
          </a:xfrm>
          <a:prstGeom prst="rect">
            <a:avLst/>
          </a:prstGeom>
        </p:spPr>
        <p:txBody>
          <a:bodyPr anchor="t" rtlCol="false" tIns="0" lIns="0" bIns="0" rIns="0">
            <a:spAutoFit/>
          </a:bodyPr>
          <a:lstStyle/>
          <a:p>
            <a:pPr algn="ctr">
              <a:lnSpc>
                <a:spcPts val="10999"/>
              </a:lnSpc>
            </a:pPr>
            <a:r>
              <a:rPr lang="en-US" sz="10000">
                <a:solidFill>
                  <a:srgbClr val="FFFFFF"/>
                </a:solidFill>
                <a:latin typeface="HK Grotesk Bold"/>
              </a:rPr>
              <a:t>PROTOTYPE</a:t>
            </a:r>
          </a:p>
          <a:p>
            <a:pPr algn="ctr">
              <a:lnSpc>
                <a:spcPts val="11000"/>
              </a:lnSpc>
            </a:pPr>
            <a:r>
              <a:rPr lang="en-US" sz="9999">
                <a:solidFill>
                  <a:srgbClr val="FFFFFF"/>
                </a:solidFill>
                <a:latin typeface="HK Grotesk Bold"/>
              </a:rPr>
              <a:t>MODEL</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683097" y="7661965"/>
            <a:ext cx="4921806" cy="976630"/>
          </a:xfrm>
          <a:prstGeom prst="rect">
            <a:avLst/>
          </a:prstGeom>
        </p:spPr>
        <p:txBody>
          <a:bodyPr anchor="t" rtlCol="false" tIns="0" lIns="0" bIns="0" rIns="0">
            <a:spAutoFit/>
          </a:bodyPr>
          <a:lstStyle/>
          <a:p>
            <a:pPr algn="ctr">
              <a:lnSpc>
                <a:spcPts val="3919"/>
              </a:lnSpc>
            </a:pPr>
            <a:r>
              <a:rPr lang="en-US" sz="2800">
                <a:solidFill>
                  <a:srgbClr val="000000"/>
                </a:solidFill>
                <a:latin typeface="HK Grotesk Medium"/>
              </a:rPr>
              <a:t>Branch: Computer Engineering</a:t>
            </a:r>
          </a:p>
          <a:p>
            <a:pPr algn="ctr">
              <a:lnSpc>
                <a:spcPts val="3919"/>
              </a:lnSpc>
              <a:spcBef>
                <a:spcPct val="0"/>
              </a:spcBef>
            </a:pPr>
            <a:r>
              <a:rPr lang="en-US" sz="2800">
                <a:solidFill>
                  <a:srgbClr val="000000"/>
                </a:solidFill>
                <a:latin typeface="HK Grotesk Medium"/>
              </a:rPr>
              <a:t>Subject: Design Engineering-2B</a:t>
            </a:r>
          </a:p>
        </p:txBody>
      </p:sp>
      <p:sp>
        <p:nvSpPr>
          <p:cNvPr name="TextBox 3" id="3"/>
          <p:cNvSpPr txBox="true"/>
          <p:nvPr/>
        </p:nvSpPr>
        <p:spPr>
          <a:xfrm rot="0">
            <a:off x="1609594" y="4513100"/>
            <a:ext cx="15104006" cy="1038225"/>
          </a:xfrm>
          <a:prstGeom prst="rect">
            <a:avLst/>
          </a:prstGeom>
        </p:spPr>
        <p:txBody>
          <a:bodyPr anchor="t" rtlCol="false" tIns="0" lIns="0" bIns="0" rIns="0">
            <a:spAutoFit/>
          </a:bodyPr>
          <a:lstStyle/>
          <a:p>
            <a:pPr algn="ctr">
              <a:lnSpc>
                <a:spcPts val="8400"/>
              </a:lnSpc>
            </a:pPr>
            <a:r>
              <a:rPr lang="en-US" sz="6000" spc="600">
                <a:solidFill>
                  <a:srgbClr val="23334B"/>
                </a:solidFill>
                <a:latin typeface="HK Grotesk Bold"/>
              </a:rPr>
              <a:t>INNOVATIVE IRRIGATION SYSTEM </a:t>
            </a:r>
          </a:p>
        </p:txBody>
      </p:sp>
      <p:sp>
        <p:nvSpPr>
          <p:cNvPr name="TextBox 4" id="4"/>
          <p:cNvSpPr txBox="true"/>
          <p:nvPr/>
        </p:nvSpPr>
        <p:spPr>
          <a:xfrm rot="0">
            <a:off x="1878133" y="3860553"/>
            <a:ext cx="4218697" cy="611774"/>
          </a:xfrm>
          <a:prstGeom prst="rect">
            <a:avLst/>
          </a:prstGeom>
        </p:spPr>
        <p:txBody>
          <a:bodyPr anchor="t" rtlCol="false" tIns="0" lIns="0" bIns="0" rIns="0">
            <a:spAutoFit/>
          </a:bodyPr>
          <a:lstStyle/>
          <a:p>
            <a:pPr>
              <a:lnSpc>
                <a:spcPts val="4949"/>
              </a:lnSpc>
              <a:spcBef>
                <a:spcPct val="0"/>
              </a:spcBef>
            </a:pPr>
            <a:r>
              <a:rPr lang="en-US" sz="3535">
                <a:solidFill>
                  <a:srgbClr val="000000"/>
                </a:solidFill>
                <a:latin typeface="HK Grotesk Medium"/>
              </a:rPr>
              <a:t> PRESENTATION ON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921528" y="788857"/>
            <a:ext cx="10444944" cy="8709286"/>
          </a:xfrm>
          <a:prstGeom prst="rect">
            <a:avLst/>
          </a:prstGeom>
        </p:spPr>
      </p:pic>
    </p:spTree>
  </p:cSld>
  <p:clrMapOvr>
    <a:masterClrMapping/>
  </p:clrMapOvr>
</p:sld>
</file>

<file path=ppt/slides/slide31.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828570" y="4468495"/>
            <a:ext cx="10630860" cy="1435735"/>
          </a:xfrm>
          <a:prstGeom prst="rect">
            <a:avLst/>
          </a:prstGeom>
        </p:spPr>
        <p:txBody>
          <a:bodyPr anchor="t" rtlCol="false" tIns="0" lIns="0" bIns="0" rIns="0">
            <a:spAutoFit/>
          </a:bodyPr>
          <a:lstStyle/>
          <a:p>
            <a:pPr algn="ctr">
              <a:lnSpc>
                <a:spcPts val="11000"/>
              </a:lnSpc>
            </a:pPr>
            <a:r>
              <a:rPr lang="en-US" sz="10000">
                <a:solidFill>
                  <a:srgbClr val="FFFFFF"/>
                </a:solidFill>
                <a:latin typeface="HK Grotesk Bold"/>
              </a:rPr>
              <a:t>REQUIREMENTS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4430078" y="0"/>
            <a:ext cx="9525" cy="10287000"/>
          </a:xfrm>
          <a:prstGeom prst="rect">
            <a:avLst/>
          </a:prstGeom>
          <a:solidFill>
            <a:srgbClr val="100A40"/>
          </a:solidFill>
        </p:spPr>
      </p:sp>
      <p:sp>
        <p:nvSpPr>
          <p:cNvPr name="AutoShape 3" id="3"/>
          <p:cNvSpPr/>
          <p:nvPr/>
        </p:nvSpPr>
        <p:spPr>
          <a:xfrm rot="0">
            <a:off x="4384473" y="1146265"/>
            <a:ext cx="110260" cy="1003120"/>
          </a:xfrm>
          <a:prstGeom prst="rect">
            <a:avLst/>
          </a:prstGeom>
          <a:solidFill>
            <a:srgbClr val="100A40"/>
          </a:solidFill>
        </p:spPr>
      </p:sp>
      <p:sp>
        <p:nvSpPr>
          <p:cNvPr name="AutoShape 4" id="4"/>
          <p:cNvSpPr/>
          <p:nvPr/>
        </p:nvSpPr>
        <p:spPr>
          <a:xfrm rot="0">
            <a:off x="4384473" y="5657305"/>
            <a:ext cx="110260" cy="1003120"/>
          </a:xfrm>
          <a:prstGeom prst="rect">
            <a:avLst/>
          </a:prstGeom>
          <a:solidFill>
            <a:srgbClr val="100A40"/>
          </a:solidFill>
        </p:spPr>
      </p:sp>
      <p:pic>
        <p:nvPicPr>
          <p:cNvPr name="Picture 5" id="5"/>
          <p:cNvPicPr>
            <a:picLocks noChangeAspect="true"/>
          </p:cNvPicPr>
          <p:nvPr/>
        </p:nvPicPr>
        <p:blipFill>
          <a:blip r:embed="rId2"/>
          <a:srcRect l="9070" t="3452" r="8851" b="2431"/>
          <a:stretch>
            <a:fillRect/>
          </a:stretch>
        </p:blipFill>
        <p:spPr>
          <a:xfrm flipH="false" flipV="false" rot="0">
            <a:off x="319263" y="1028700"/>
            <a:ext cx="3899183" cy="3353298"/>
          </a:xfrm>
          <a:prstGeom prst="rect">
            <a:avLst/>
          </a:prstGeom>
        </p:spPr>
      </p:pic>
      <p:sp>
        <p:nvSpPr>
          <p:cNvPr name="TextBox 6" id="6"/>
          <p:cNvSpPr txBox="true"/>
          <p:nvPr/>
        </p:nvSpPr>
        <p:spPr>
          <a:xfrm rot="0">
            <a:off x="4731742" y="1253490"/>
            <a:ext cx="10985079" cy="781050"/>
          </a:xfrm>
          <a:prstGeom prst="rect">
            <a:avLst/>
          </a:prstGeom>
        </p:spPr>
        <p:txBody>
          <a:bodyPr anchor="t" rtlCol="false" tIns="0" lIns="0" bIns="0" rIns="0">
            <a:spAutoFit/>
          </a:bodyPr>
          <a:lstStyle/>
          <a:p>
            <a:pPr>
              <a:lnSpc>
                <a:spcPts val="6299"/>
              </a:lnSpc>
            </a:pPr>
          </a:p>
        </p:txBody>
      </p:sp>
      <p:grpSp>
        <p:nvGrpSpPr>
          <p:cNvPr name="Group 7" id="7"/>
          <p:cNvGrpSpPr/>
          <p:nvPr/>
        </p:nvGrpSpPr>
        <p:grpSpPr>
          <a:xfrm rot="0">
            <a:off x="4777462" y="1146265"/>
            <a:ext cx="12481838" cy="3435260"/>
            <a:chOff x="0" y="0"/>
            <a:chExt cx="16642451" cy="4580347"/>
          </a:xfrm>
        </p:grpSpPr>
        <p:sp>
          <p:nvSpPr>
            <p:cNvPr name="TextBox 8" id="8"/>
            <p:cNvSpPr txBox="true"/>
            <p:nvPr/>
          </p:nvSpPr>
          <p:spPr>
            <a:xfrm rot="0">
              <a:off x="0" y="-95250"/>
              <a:ext cx="14646773" cy="1009650"/>
            </a:xfrm>
            <a:prstGeom prst="rect">
              <a:avLst/>
            </a:prstGeom>
          </p:spPr>
          <p:txBody>
            <a:bodyPr anchor="t" rtlCol="false" tIns="0" lIns="0" bIns="0" rIns="0">
              <a:spAutoFit/>
            </a:bodyPr>
            <a:lstStyle/>
            <a:p>
              <a:pPr>
                <a:lnSpc>
                  <a:spcPts val="6299"/>
                </a:lnSpc>
              </a:pPr>
              <a:r>
                <a:rPr lang="en-US" sz="4500" spc="112">
                  <a:solidFill>
                    <a:srgbClr val="000000"/>
                  </a:solidFill>
                  <a:latin typeface="Roboto Bold"/>
                </a:rPr>
                <a:t>ARDUINO UNO</a:t>
              </a:r>
            </a:p>
          </p:txBody>
        </p:sp>
        <p:sp>
          <p:nvSpPr>
            <p:cNvPr name="TextBox 9" id="9"/>
            <p:cNvSpPr txBox="true"/>
            <p:nvPr/>
          </p:nvSpPr>
          <p:spPr>
            <a:xfrm rot="0">
              <a:off x="0" y="1049747"/>
              <a:ext cx="16642451" cy="3530600"/>
            </a:xfrm>
            <a:prstGeom prst="rect">
              <a:avLst/>
            </a:prstGeom>
          </p:spPr>
          <p:txBody>
            <a:bodyPr anchor="t" rtlCol="false" tIns="0" lIns="0" bIns="0" rIns="0">
              <a:spAutoFit/>
            </a:bodyPr>
            <a:lstStyle/>
            <a:p>
              <a:pPr algn="just">
                <a:lnSpc>
                  <a:spcPts val="4200"/>
                </a:lnSpc>
              </a:pPr>
              <a:r>
                <a:rPr lang="en-US" sz="3000" spc="75">
                  <a:solidFill>
                    <a:srgbClr val="000000"/>
                  </a:solidFill>
                  <a:latin typeface="Roboto"/>
                </a:rPr>
                <a:t>Arduino projects. Ardu</a:t>
              </a:r>
              <a:r>
                <a:rPr lang="en-US" sz="3000" spc="75">
                  <a:solidFill>
                    <a:srgbClr val="000000"/>
                  </a:solidFill>
                  <a:latin typeface="Roboto"/>
                </a:rPr>
                <a:t>ino consists of both a physical programmable circ</a:t>
              </a:r>
              <a:r>
                <a:rPr lang="en-US" sz="3000" spc="75">
                  <a:solidFill>
                    <a:srgbClr val="000000"/>
                  </a:solidFill>
                  <a:latin typeface="Roboto"/>
                </a:rPr>
                <a:t>uit board often referred to as and a piece of, microcontroller software or IDE (Integrated Development Environment) that runs on your computer, used to write and upload computer code to the physical board.</a:t>
              </a:r>
            </a:p>
          </p:txBody>
        </p:sp>
      </p:grpSp>
      <p:pic>
        <p:nvPicPr>
          <p:cNvPr name="Picture 10" id="10"/>
          <p:cNvPicPr>
            <a:picLocks noChangeAspect="true"/>
          </p:cNvPicPr>
          <p:nvPr/>
        </p:nvPicPr>
        <p:blipFill>
          <a:blip r:embed="rId3"/>
          <a:srcRect l="0" t="0" r="0" b="0"/>
          <a:stretch>
            <a:fillRect/>
          </a:stretch>
        </p:blipFill>
        <p:spPr>
          <a:xfrm flipH="false" flipV="false" rot="0">
            <a:off x="376638" y="5657305"/>
            <a:ext cx="3841809" cy="3841809"/>
          </a:xfrm>
          <a:prstGeom prst="rect">
            <a:avLst/>
          </a:prstGeom>
        </p:spPr>
      </p:pic>
      <p:sp>
        <p:nvSpPr>
          <p:cNvPr name="TextBox 11" id="11"/>
          <p:cNvSpPr txBox="true"/>
          <p:nvPr/>
        </p:nvSpPr>
        <p:spPr>
          <a:xfrm rot="0">
            <a:off x="4777462" y="5727400"/>
            <a:ext cx="9342172" cy="781050"/>
          </a:xfrm>
          <a:prstGeom prst="rect">
            <a:avLst/>
          </a:prstGeom>
        </p:spPr>
        <p:txBody>
          <a:bodyPr anchor="t" rtlCol="false" tIns="0" lIns="0" bIns="0" rIns="0">
            <a:spAutoFit/>
          </a:bodyPr>
          <a:lstStyle/>
          <a:p>
            <a:pPr>
              <a:lnSpc>
                <a:spcPts val="6299"/>
              </a:lnSpc>
            </a:pPr>
            <a:r>
              <a:rPr lang="en-US" sz="4500" spc="112">
                <a:solidFill>
                  <a:srgbClr val="000000"/>
                </a:solidFill>
                <a:latin typeface="Roboto Bold"/>
              </a:rPr>
              <a:t>SOIL MOISTURE SENSOR</a:t>
            </a:r>
          </a:p>
        </p:txBody>
      </p:sp>
      <p:sp>
        <p:nvSpPr>
          <p:cNvPr name="TextBox 12" id="12"/>
          <p:cNvSpPr txBox="true"/>
          <p:nvPr/>
        </p:nvSpPr>
        <p:spPr>
          <a:xfrm rot="0">
            <a:off x="4777462" y="6709335"/>
            <a:ext cx="12527558" cy="2133600"/>
          </a:xfrm>
          <a:prstGeom prst="rect">
            <a:avLst/>
          </a:prstGeom>
        </p:spPr>
        <p:txBody>
          <a:bodyPr anchor="t" rtlCol="false" tIns="0" lIns="0" bIns="0" rIns="0">
            <a:spAutoFit/>
          </a:bodyPr>
          <a:lstStyle/>
          <a:p>
            <a:pPr algn="just">
              <a:lnSpc>
                <a:spcPts val="4200"/>
              </a:lnSpc>
            </a:pPr>
            <a:r>
              <a:rPr lang="en-US" sz="3000" spc="75">
                <a:solidFill>
                  <a:srgbClr val="000000"/>
                </a:solidFill>
                <a:latin typeface="Roboto"/>
              </a:rPr>
              <a:t>Soil moisture is one kind of sensor used to detect the soil moisture content. it has two O/Ps like the analogue as well as the digital O/P. The working principle of the soil moisture sensor is open and short circuit concept.</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4430078" y="0"/>
            <a:ext cx="9525" cy="10287000"/>
          </a:xfrm>
          <a:prstGeom prst="rect">
            <a:avLst/>
          </a:prstGeom>
          <a:solidFill>
            <a:srgbClr val="000000"/>
          </a:solidFill>
        </p:spPr>
      </p:sp>
      <p:sp>
        <p:nvSpPr>
          <p:cNvPr name="AutoShape 3" id="3"/>
          <p:cNvSpPr/>
          <p:nvPr/>
        </p:nvSpPr>
        <p:spPr>
          <a:xfrm rot="0">
            <a:off x="4384473" y="650965"/>
            <a:ext cx="110260" cy="1003120"/>
          </a:xfrm>
          <a:prstGeom prst="rect">
            <a:avLst/>
          </a:prstGeom>
          <a:solidFill>
            <a:srgbClr val="000000"/>
          </a:solidFill>
        </p:spPr>
      </p:sp>
      <p:sp>
        <p:nvSpPr>
          <p:cNvPr name="AutoShape 4" id="4"/>
          <p:cNvSpPr/>
          <p:nvPr/>
        </p:nvSpPr>
        <p:spPr>
          <a:xfrm rot="0">
            <a:off x="4374948" y="4289515"/>
            <a:ext cx="110260" cy="1003120"/>
          </a:xfrm>
          <a:prstGeom prst="rect">
            <a:avLst/>
          </a:prstGeom>
          <a:solidFill>
            <a:srgbClr val="000000"/>
          </a:solidFill>
        </p:spPr>
      </p:sp>
      <p:grpSp>
        <p:nvGrpSpPr>
          <p:cNvPr name="Group 5" id="5"/>
          <p:cNvGrpSpPr/>
          <p:nvPr/>
        </p:nvGrpSpPr>
        <p:grpSpPr>
          <a:xfrm rot="0">
            <a:off x="4771747" y="740543"/>
            <a:ext cx="12573278" cy="2901860"/>
            <a:chOff x="0" y="0"/>
            <a:chExt cx="16764371" cy="3869147"/>
          </a:xfrm>
        </p:grpSpPr>
        <p:sp>
          <p:nvSpPr>
            <p:cNvPr name="TextBox 6" id="6"/>
            <p:cNvSpPr txBox="true"/>
            <p:nvPr/>
          </p:nvSpPr>
          <p:spPr>
            <a:xfrm rot="0">
              <a:off x="0" y="-95250"/>
              <a:ext cx="9073964" cy="1009650"/>
            </a:xfrm>
            <a:prstGeom prst="rect">
              <a:avLst/>
            </a:prstGeom>
          </p:spPr>
          <p:txBody>
            <a:bodyPr anchor="t" rtlCol="false" tIns="0" lIns="0" bIns="0" rIns="0">
              <a:spAutoFit/>
            </a:bodyPr>
            <a:lstStyle/>
            <a:p>
              <a:pPr>
                <a:lnSpc>
                  <a:spcPts val="6299"/>
                </a:lnSpc>
              </a:pPr>
              <a:r>
                <a:rPr lang="en-US" sz="4500" spc="112">
                  <a:solidFill>
                    <a:srgbClr val="000000"/>
                  </a:solidFill>
                  <a:latin typeface="Roboto Bold"/>
                </a:rPr>
                <a:t>JUMP WIRE</a:t>
              </a:r>
            </a:p>
          </p:txBody>
        </p:sp>
        <p:sp>
          <p:nvSpPr>
            <p:cNvPr name="TextBox 7" id="7"/>
            <p:cNvSpPr txBox="true"/>
            <p:nvPr/>
          </p:nvSpPr>
          <p:spPr>
            <a:xfrm rot="0">
              <a:off x="0" y="1049747"/>
              <a:ext cx="16764371" cy="2819400"/>
            </a:xfrm>
            <a:prstGeom prst="rect">
              <a:avLst/>
            </a:prstGeom>
          </p:spPr>
          <p:txBody>
            <a:bodyPr anchor="t" rtlCol="false" tIns="0" lIns="0" bIns="0" rIns="0">
              <a:spAutoFit/>
            </a:bodyPr>
            <a:lstStyle/>
            <a:p>
              <a:pPr algn="just">
                <a:lnSpc>
                  <a:spcPts val="4200"/>
                </a:lnSpc>
              </a:pPr>
              <a:r>
                <a:rPr lang="en-US" sz="3000" spc="75">
                  <a:solidFill>
                    <a:srgbClr val="000000"/>
                  </a:solidFill>
                  <a:latin typeface="Roboto"/>
                </a:rPr>
                <a:t>It is an electrical wire, or group of them in a cable, with a connector at each end, which is normally used to interconnect the components of breadboard or other prototype or test circuit, internally or with other equipment or components, without soldering.</a:t>
              </a:r>
            </a:p>
          </p:txBody>
        </p:sp>
      </p:grpSp>
      <p:pic>
        <p:nvPicPr>
          <p:cNvPr name="Picture 8" id="8"/>
          <p:cNvPicPr>
            <a:picLocks noChangeAspect="true"/>
          </p:cNvPicPr>
          <p:nvPr/>
        </p:nvPicPr>
        <p:blipFill>
          <a:blip r:embed="rId2"/>
          <a:srcRect l="0" t="0" r="0" b="0"/>
          <a:stretch>
            <a:fillRect/>
          </a:stretch>
        </p:blipFill>
        <p:spPr>
          <a:xfrm flipH="false" flipV="false" rot="0">
            <a:off x="632423" y="650965"/>
            <a:ext cx="3231911" cy="3048588"/>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0">
            <a:off x="691945" y="3983852"/>
            <a:ext cx="3112866" cy="3112866"/>
          </a:xfrm>
          <a:prstGeom prst="rect">
            <a:avLst/>
          </a:prstGeom>
        </p:spPr>
      </p:pic>
      <p:sp>
        <p:nvSpPr>
          <p:cNvPr name="TextBox 10" id="10"/>
          <p:cNvSpPr txBox="true"/>
          <p:nvPr/>
        </p:nvSpPr>
        <p:spPr>
          <a:xfrm rot="0">
            <a:off x="4771747" y="4363741"/>
            <a:ext cx="10985079" cy="781050"/>
          </a:xfrm>
          <a:prstGeom prst="rect">
            <a:avLst/>
          </a:prstGeom>
        </p:spPr>
        <p:txBody>
          <a:bodyPr anchor="t" rtlCol="false" tIns="0" lIns="0" bIns="0" rIns="0">
            <a:spAutoFit/>
          </a:bodyPr>
          <a:lstStyle/>
          <a:p>
            <a:pPr>
              <a:lnSpc>
                <a:spcPts val="6299"/>
              </a:lnSpc>
            </a:pPr>
            <a:r>
              <a:rPr lang="en-US" sz="4500" spc="112">
                <a:solidFill>
                  <a:srgbClr val="000000"/>
                </a:solidFill>
                <a:latin typeface="Roboto Bold"/>
              </a:rPr>
              <a:t>SUBMERSIBLE PUMP</a:t>
            </a:r>
          </a:p>
        </p:txBody>
      </p:sp>
      <p:sp>
        <p:nvSpPr>
          <p:cNvPr name="TextBox 11" id="11"/>
          <p:cNvSpPr txBox="true"/>
          <p:nvPr/>
        </p:nvSpPr>
        <p:spPr>
          <a:xfrm rot="0">
            <a:off x="4771747" y="5227251"/>
            <a:ext cx="12481838" cy="1066800"/>
          </a:xfrm>
          <a:prstGeom prst="rect">
            <a:avLst/>
          </a:prstGeom>
        </p:spPr>
        <p:txBody>
          <a:bodyPr anchor="t" rtlCol="false" tIns="0" lIns="0" bIns="0" rIns="0">
            <a:spAutoFit/>
          </a:bodyPr>
          <a:lstStyle/>
          <a:p>
            <a:pPr algn="just">
              <a:lnSpc>
                <a:spcPts val="4200"/>
              </a:lnSpc>
            </a:pPr>
            <a:r>
              <a:rPr lang="en-US" sz="3000" spc="75">
                <a:solidFill>
                  <a:srgbClr val="000000"/>
                </a:solidFill>
                <a:latin typeface="Roboto"/>
              </a:rPr>
              <a:t>Submersible pump is used to feed the water plants with operating voltage 5V. </a:t>
            </a:r>
          </a:p>
        </p:txBody>
      </p:sp>
      <p:sp>
        <p:nvSpPr>
          <p:cNvPr name="AutoShape 12" id="12"/>
          <p:cNvSpPr/>
          <p:nvPr/>
        </p:nvSpPr>
        <p:spPr>
          <a:xfrm rot="0">
            <a:off x="4384473" y="7621111"/>
            <a:ext cx="110260" cy="1003120"/>
          </a:xfrm>
          <a:prstGeom prst="rect">
            <a:avLst/>
          </a:prstGeom>
          <a:solidFill>
            <a:srgbClr val="000000"/>
          </a:solidFill>
        </p:spPr>
      </p:sp>
      <p:pic>
        <p:nvPicPr>
          <p:cNvPr name="Picture 13" id="13"/>
          <p:cNvPicPr>
            <a:picLocks noChangeAspect="true"/>
          </p:cNvPicPr>
          <p:nvPr/>
        </p:nvPicPr>
        <p:blipFill>
          <a:blip r:embed="rId4"/>
          <a:srcRect l="0" t="0" r="0" b="0"/>
          <a:stretch>
            <a:fillRect/>
          </a:stretch>
        </p:blipFill>
        <p:spPr>
          <a:xfrm flipH="false" flipV="false" rot="0">
            <a:off x="771148" y="7191968"/>
            <a:ext cx="3093185" cy="3093185"/>
          </a:xfrm>
          <a:prstGeom prst="rect">
            <a:avLst/>
          </a:prstGeom>
        </p:spPr>
      </p:pic>
      <p:grpSp>
        <p:nvGrpSpPr>
          <p:cNvPr name="Group 14" id="14"/>
          <p:cNvGrpSpPr/>
          <p:nvPr/>
        </p:nvGrpSpPr>
        <p:grpSpPr>
          <a:xfrm rot="0">
            <a:off x="4686022" y="7775233"/>
            <a:ext cx="12573278" cy="1301660"/>
            <a:chOff x="0" y="0"/>
            <a:chExt cx="16764371" cy="1735547"/>
          </a:xfrm>
        </p:grpSpPr>
        <p:sp>
          <p:nvSpPr>
            <p:cNvPr name="TextBox 15" id="15"/>
            <p:cNvSpPr txBox="true"/>
            <p:nvPr/>
          </p:nvSpPr>
          <p:spPr>
            <a:xfrm rot="0">
              <a:off x="0" y="-95250"/>
              <a:ext cx="9073964" cy="1009650"/>
            </a:xfrm>
            <a:prstGeom prst="rect">
              <a:avLst/>
            </a:prstGeom>
          </p:spPr>
          <p:txBody>
            <a:bodyPr anchor="t" rtlCol="false" tIns="0" lIns="0" bIns="0" rIns="0">
              <a:spAutoFit/>
            </a:bodyPr>
            <a:lstStyle/>
            <a:p>
              <a:pPr>
                <a:lnSpc>
                  <a:spcPts val="6299"/>
                </a:lnSpc>
              </a:pPr>
              <a:r>
                <a:rPr lang="en-US" sz="4500" spc="112">
                  <a:solidFill>
                    <a:srgbClr val="000000"/>
                  </a:solidFill>
                  <a:latin typeface="Roboto Bold"/>
                </a:rPr>
                <a:t>BREADBOARD</a:t>
              </a:r>
            </a:p>
          </p:txBody>
        </p:sp>
        <p:sp>
          <p:nvSpPr>
            <p:cNvPr name="TextBox 16" id="16"/>
            <p:cNvSpPr txBox="true"/>
            <p:nvPr/>
          </p:nvSpPr>
          <p:spPr>
            <a:xfrm rot="0">
              <a:off x="0" y="1049747"/>
              <a:ext cx="16764371" cy="685800"/>
            </a:xfrm>
            <a:prstGeom prst="rect">
              <a:avLst/>
            </a:prstGeom>
          </p:spPr>
          <p:txBody>
            <a:bodyPr anchor="t" rtlCol="false" tIns="0" lIns="0" bIns="0" rIns="0">
              <a:spAutoFit/>
            </a:bodyPr>
            <a:lstStyle/>
            <a:p>
              <a:pPr algn="just">
                <a:lnSpc>
                  <a:spcPts val="4200"/>
                </a:lnSpc>
              </a:pPr>
              <a:r>
                <a:rPr lang="en-US" sz="3000" spc="75">
                  <a:solidFill>
                    <a:srgbClr val="000000"/>
                  </a:solidFill>
                  <a:latin typeface="Roboto"/>
                </a:rPr>
                <a:t>A breadboard is a construction base for prototyping of electronics.</a:t>
              </a:r>
            </a:p>
          </p:txBody>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012012" y="1340883"/>
            <a:ext cx="10263975" cy="7605235"/>
          </a:xfrm>
          <a:prstGeom prst="rect">
            <a:avLst/>
          </a:prstGeom>
        </p:spPr>
      </p:pic>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961975" y="1256982"/>
            <a:ext cx="10364049" cy="7773037"/>
          </a:xfrm>
          <a:prstGeom prst="rect">
            <a:avLst/>
          </a:prstGeom>
        </p:spPr>
      </p:pic>
    </p:spTree>
  </p:cSld>
  <p:clrMapOvr>
    <a:masterClrMapping/>
  </p:clrMapOvr>
</p:sld>
</file>

<file path=ppt/slides/slide36.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828570" y="4468495"/>
            <a:ext cx="10630860" cy="1435735"/>
          </a:xfrm>
          <a:prstGeom prst="rect">
            <a:avLst/>
          </a:prstGeom>
        </p:spPr>
        <p:txBody>
          <a:bodyPr anchor="t" rtlCol="false" tIns="0" lIns="0" bIns="0" rIns="0">
            <a:spAutoFit/>
          </a:bodyPr>
          <a:lstStyle/>
          <a:p>
            <a:pPr algn="ctr">
              <a:lnSpc>
                <a:spcPts val="11000"/>
              </a:lnSpc>
            </a:pPr>
            <a:r>
              <a:rPr lang="en-US" sz="10000">
                <a:solidFill>
                  <a:srgbClr val="FFFFFF"/>
                </a:solidFill>
                <a:latin typeface="HK Grotesk Bold"/>
              </a:rPr>
              <a:t>PLATFORM</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19815" y="883282"/>
            <a:ext cx="19708630" cy="993778"/>
          </a:xfrm>
          <a:prstGeom prst="rect">
            <a:avLst/>
          </a:prstGeom>
          <a:solidFill>
            <a:srgbClr val="000000"/>
          </a:solidFill>
        </p:spPr>
      </p:sp>
      <p:sp>
        <p:nvSpPr>
          <p:cNvPr name="TextBox 3" id="3"/>
          <p:cNvSpPr txBox="true"/>
          <p:nvPr/>
        </p:nvSpPr>
        <p:spPr>
          <a:xfrm rot="0">
            <a:off x="7372102" y="3726329"/>
            <a:ext cx="9697146" cy="4495800"/>
          </a:xfrm>
          <a:prstGeom prst="rect">
            <a:avLst/>
          </a:prstGeom>
        </p:spPr>
        <p:txBody>
          <a:bodyPr anchor="t" rtlCol="false" tIns="0" lIns="0" bIns="0" rIns="0">
            <a:spAutoFit/>
          </a:bodyPr>
          <a:lstStyle/>
          <a:p>
            <a:pPr algn="just" marL="647700" indent="-323850" lvl="1">
              <a:lnSpc>
                <a:spcPts val="5100"/>
              </a:lnSpc>
              <a:buFont typeface="Arial"/>
              <a:buChar char="•"/>
            </a:pPr>
            <a:r>
              <a:rPr lang="en-US" sz="3000" spc="89">
                <a:solidFill>
                  <a:srgbClr val="000000"/>
                </a:solidFill>
                <a:latin typeface="Kollektif"/>
              </a:rPr>
              <a:t>The Arduino Uno is a microcontroller board based on the ATmega328 . It has 14 digital input/output pins (of which 6 can be used as PWM outputs), 6 analog inputs, a 16 MHz crystal oscillator, a USB connection, a power jack, an ICSP header, and a reset button.It contains everything needed to support the microcontroller; simply connect it to </a:t>
            </a:r>
          </a:p>
        </p:txBody>
      </p:sp>
      <p:pic>
        <p:nvPicPr>
          <p:cNvPr name="Picture 4" id="4"/>
          <p:cNvPicPr>
            <a:picLocks noChangeAspect="true"/>
          </p:cNvPicPr>
          <p:nvPr/>
        </p:nvPicPr>
        <p:blipFill>
          <a:blip r:embed="rId2"/>
          <a:srcRect l="0" t="0" r="0" b="0"/>
          <a:stretch>
            <a:fillRect/>
          </a:stretch>
        </p:blipFill>
        <p:spPr>
          <a:xfrm flipH="false" flipV="false" rot="0">
            <a:off x="1028700" y="3537573"/>
            <a:ext cx="6082558" cy="5025713"/>
          </a:xfrm>
          <a:prstGeom prst="rect">
            <a:avLst/>
          </a:prstGeom>
        </p:spPr>
      </p:pic>
      <p:sp>
        <p:nvSpPr>
          <p:cNvPr name="TextBox 5" id="5"/>
          <p:cNvSpPr txBox="true"/>
          <p:nvPr/>
        </p:nvSpPr>
        <p:spPr>
          <a:xfrm rot="0">
            <a:off x="888691" y="1076325"/>
            <a:ext cx="13737039" cy="800735"/>
          </a:xfrm>
          <a:prstGeom prst="rect">
            <a:avLst/>
          </a:prstGeom>
        </p:spPr>
        <p:txBody>
          <a:bodyPr anchor="t" rtlCol="false" tIns="0" lIns="0" bIns="0" rIns="0">
            <a:spAutoFit/>
          </a:bodyPr>
          <a:lstStyle/>
          <a:p>
            <a:pPr>
              <a:lnSpc>
                <a:spcPts val="6160"/>
              </a:lnSpc>
            </a:pPr>
            <a:r>
              <a:rPr lang="en-US" sz="5600">
                <a:solidFill>
                  <a:srgbClr val="FFFFFF"/>
                </a:solidFill>
                <a:latin typeface="HK Grotesk Bold"/>
              </a:rPr>
              <a:t> ARDUINO UNO</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519815" y="883282"/>
            <a:ext cx="19708630" cy="993778"/>
          </a:xfrm>
          <a:prstGeom prst="rect">
            <a:avLst/>
          </a:prstGeom>
          <a:solidFill>
            <a:srgbClr val="000000"/>
          </a:solidFill>
        </p:spPr>
      </p:sp>
      <p:sp>
        <p:nvSpPr>
          <p:cNvPr name="TextBox 3" id="3"/>
          <p:cNvSpPr txBox="true"/>
          <p:nvPr/>
        </p:nvSpPr>
        <p:spPr>
          <a:xfrm rot="0">
            <a:off x="8219549" y="3353042"/>
            <a:ext cx="9371111" cy="4342130"/>
          </a:xfrm>
          <a:prstGeom prst="rect">
            <a:avLst/>
          </a:prstGeom>
        </p:spPr>
        <p:txBody>
          <a:bodyPr anchor="t" rtlCol="false" tIns="0" lIns="0" bIns="0" rIns="0">
            <a:spAutoFit/>
          </a:bodyPr>
          <a:lstStyle/>
          <a:p>
            <a:pPr algn="just" marL="626110" indent="-313055" lvl="1">
              <a:lnSpc>
                <a:spcPts val="4930"/>
              </a:lnSpc>
              <a:buFont typeface="Arial"/>
              <a:buChar char="•"/>
            </a:pPr>
            <a:r>
              <a:rPr lang="en-US" sz="2900" spc="87">
                <a:solidFill>
                  <a:srgbClr val="000000"/>
                </a:solidFill>
                <a:latin typeface="Kollektif"/>
              </a:rPr>
              <a:t>The </a:t>
            </a:r>
            <a:r>
              <a:rPr lang="en-US" sz="1200" spc="36">
                <a:solidFill>
                  <a:srgbClr val="000000"/>
                </a:solidFill>
                <a:latin typeface="Arimo"/>
              </a:rPr>
              <a:t>Arduino Integrated Development Environment (IDE) is a cross-platform application (for Windows, macOS, Linux) that is written in functions from C and C++. It is used to write and upload programs to Arduino compatible boards, but also, with the help of third-party cores, other vendor development boards.</a:t>
            </a:r>
          </a:p>
        </p:txBody>
      </p:sp>
      <p:pic>
        <p:nvPicPr>
          <p:cNvPr name="Picture 4" id="4"/>
          <p:cNvPicPr>
            <a:picLocks noChangeAspect="true"/>
          </p:cNvPicPr>
          <p:nvPr/>
        </p:nvPicPr>
        <p:blipFill>
          <a:blip r:embed="rId2"/>
          <a:srcRect l="0" t="0" r="0" b="0"/>
          <a:stretch>
            <a:fillRect/>
          </a:stretch>
        </p:blipFill>
        <p:spPr>
          <a:xfrm flipH="false" flipV="false" rot="0">
            <a:off x="888691" y="3095741"/>
            <a:ext cx="6861824" cy="5009131"/>
          </a:xfrm>
          <a:prstGeom prst="rect">
            <a:avLst/>
          </a:prstGeom>
        </p:spPr>
      </p:pic>
      <p:sp>
        <p:nvSpPr>
          <p:cNvPr name="TextBox 5" id="5"/>
          <p:cNvSpPr txBox="true"/>
          <p:nvPr/>
        </p:nvSpPr>
        <p:spPr>
          <a:xfrm rot="0">
            <a:off x="888691" y="1076325"/>
            <a:ext cx="13737039" cy="800735"/>
          </a:xfrm>
          <a:prstGeom prst="rect">
            <a:avLst/>
          </a:prstGeom>
        </p:spPr>
        <p:txBody>
          <a:bodyPr anchor="t" rtlCol="false" tIns="0" lIns="0" bIns="0" rIns="0">
            <a:spAutoFit/>
          </a:bodyPr>
          <a:lstStyle/>
          <a:p>
            <a:pPr>
              <a:lnSpc>
                <a:spcPts val="6160"/>
              </a:lnSpc>
            </a:pPr>
            <a:r>
              <a:rPr lang="en-US" sz="5600">
                <a:solidFill>
                  <a:srgbClr val="FFFFFF"/>
                </a:solidFill>
                <a:latin typeface="HK Grotesk Bold"/>
              </a:rPr>
              <a:t> ARDUINO IDE SOFTWARE</a:t>
            </a:r>
          </a:p>
        </p:txBody>
      </p:sp>
    </p:spTree>
  </p:cSld>
  <p:clrMapOvr>
    <a:masterClrMapping/>
  </p:clrMapOvr>
</p:sld>
</file>

<file path=ppt/slides/slide3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828570" y="4468495"/>
            <a:ext cx="10630860" cy="1435735"/>
          </a:xfrm>
          <a:prstGeom prst="rect">
            <a:avLst/>
          </a:prstGeom>
        </p:spPr>
        <p:txBody>
          <a:bodyPr anchor="t" rtlCol="false" tIns="0" lIns="0" bIns="0" rIns="0">
            <a:spAutoFit/>
          </a:bodyPr>
          <a:lstStyle/>
          <a:p>
            <a:pPr algn="ctr">
              <a:lnSpc>
                <a:spcPts val="11000"/>
              </a:lnSpc>
            </a:pPr>
            <a:r>
              <a:rPr lang="en-US" sz="10000">
                <a:solidFill>
                  <a:srgbClr val="FFFFFF"/>
                </a:solidFill>
                <a:latin typeface="HK Grotesk Bold"/>
              </a:rPr>
              <a:t>VALIDATION</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714087" y="5038725"/>
            <a:ext cx="7495778" cy="861695"/>
          </a:xfrm>
          <a:prstGeom prst="rect">
            <a:avLst/>
          </a:prstGeom>
        </p:spPr>
        <p:txBody>
          <a:bodyPr anchor="t" rtlCol="false" tIns="0" lIns="0" bIns="0" rIns="0">
            <a:spAutoFit/>
          </a:bodyPr>
          <a:lstStyle/>
          <a:p>
            <a:pPr>
              <a:lnSpc>
                <a:spcPts val="7000"/>
              </a:lnSpc>
              <a:spcBef>
                <a:spcPct val="0"/>
              </a:spcBef>
            </a:pPr>
            <a:r>
              <a:rPr lang="en-US" sz="5000">
                <a:solidFill>
                  <a:srgbClr val="000000"/>
                </a:solidFill>
                <a:latin typeface="HK Grotesk Medium Bold"/>
              </a:rPr>
              <a:t> Presented By:</a:t>
            </a:r>
          </a:p>
        </p:txBody>
      </p:sp>
      <p:sp>
        <p:nvSpPr>
          <p:cNvPr name="TextBox 3" id="3"/>
          <p:cNvSpPr txBox="true"/>
          <p:nvPr/>
        </p:nvSpPr>
        <p:spPr>
          <a:xfrm rot="0">
            <a:off x="4556289" y="6086475"/>
            <a:ext cx="9618742" cy="3171825"/>
          </a:xfrm>
          <a:prstGeom prst="rect">
            <a:avLst/>
          </a:prstGeom>
        </p:spPr>
        <p:txBody>
          <a:bodyPr anchor="t" rtlCol="false" tIns="0" lIns="0" bIns="0" rIns="0">
            <a:spAutoFit/>
          </a:bodyPr>
          <a:lstStyle/>
          <a:p>
            <a:pPr>
              <a:lnSpc>
                <a:spcPts val="6299"/>
              </a:lnSpc>
              <a:spcBef>
                <a:spcPct val="0"/>
              </a:spcBef>
            </a:pPr>
            <a:r>
              <a:rPr lang="en-US" sz="4500">
                <a:solidFill>
                  <a:srgbClr val="000000"/>
                </a:solidFill>
                <a:latin typeface="HK Grotesk Medium"/>
              </a:rPr>
              <a:t>Ruchi Nakum  [180450131022]</a:t>
            </a:r>
            <a:r>
              <a:rPr lang="en-US" sz="4500">
                <a:solidFill>
                  <a:srgbClr val="000000"/>
                </a:solidFill>
                <a:latin typeface="HK Grotesk Medium"/>
              </a:rPr>
              <a:t>, </a:t>
            </a:r>
          </a:p>
          <a:p>
            <a:pPr>
              <a:lnSpc>
                <a:spcPts val="6299"/>
              </a:lnSpc>
              <a:spcBef>
                <a:spcPct val="0"/>
              </a:spcBef>
            </a:pPr>
            <a:r>
              <a:rPr lang="en-US" sz="4500">
                <a:solidFill>
                  <a:srgbClr val="000000"/>
                </a:solidFill>
                <a:latin typeface="HK Grotesk Medium"/>
              </a:rPr>
              <a:t>Nagma Patel [180450131034], </a:t>
            </a:r>
          </a:p>
          <a:p>
            <a:pPr>
              <a:lnSpc>
                <a:spcPts val="6299"/>
              </a:lnSpc>
              <a:spcBef>
                <a:spcPct val="0"/>
              </a:spcBef>
            </a:pPr>
            <a:r>
              <a:rPr lang="en-US" sz="4500">
                <a:solidFill>
                  <a:srgbClr val="000000"/>
                </a:solidFill>
                <a:latin typeface="HK Grotesk Medium"/>
              </a:rPr>
              <a:t>Shivam Patel [180450131036], </a:t>
            </a:r>
          </a:p>
          <a:p>
            <a:pPr>
              <a:lnSpc>
                <a:spcPts val="6299"/>
              </a:lnSpc>
              <a:spcBef>
                <a:spcPct val="0"/>
              </a:spcBef>
            </a:pPr>
            <a:r>
              <a:rPr lang="en-US" sz="4500">
                <a:solidFill>
                  <a:srgbClr val="000000"/>
                </a:solidFill>
                <a:latin typeface="HK Grotesk Medium"/>
              </a:rPr>
              <a:t>Darshan Upadhyaya [180450131056].</a:t>
            </a:r>
          </a:p>
        </p:txBody>
      </p:sp>
    </p:spTree>
  </p:cSld>
  <p:clrMapOvr>
    <a:masterClrMapping/>
  </p:clrMapOvr>
</p:sld>
</file>

<file path=ppt/slides/slide4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933790" y="1260653"/>
            <a:ext cx="16420421" cy="7594244"/>
          </a:xfrm>
          <a:prstGeom prst="rect">
            <a:avLst/>
          </a:prstGeom>
        </p:spPr>
        <p:txBody>
          <a:bodyPr anchor="t" rtlCol="false" tIns="0" lIns="0" bIns="0" rIns="0">
            <a:spAutoFit/>
          </a:bodyPr>
          <a:lstStyle/>
          <a:p>
            <a:pPr algn="just" marL="678792" indent="-339396" lvl="1">
              <a:lnSpc>
                <a:spcPts val="5502"/>
              </a:lnSpc>
              <a:buFont typeface="Arial"/>
              <a:buChar char="•"/>
            </a:pPr>
            <a:r>
              <a:rPr lang="en-US" sz="3144" spc="94">
                <a:solidFill>
                  <a:srgbClr val="000000"/>
                </a:solidFill>
                <a:latin typeface="Kollektif"/>
              </a:rPr>
              <a:t>The methodology of expert systems as decision support aids in agriculture is undergoing rapid evolution. Questions of how to assess the appropriateness of these systems for their intended purposes and how much refinement to carry out have not yet been adequately addressed. </a:t>
            </a:r>
          </a:p>
          <a:p>
            <a:pPr algn="just" marL="678792" indent="-339396" lvl="1">
              <a:lnSpc>
                <a:spcPts val="5502"/>
              </a:lnSpc>
              <a:buFont typeface="Arial"/>
              <a:buChar char="•"/>
            </a:pPr>
            <a:r>
              <a:rPr lang="en-US" sz="3144" spc="94">
                <a:solidFill>
                  <a:srgbClr val="000000"/>
                </a:solidFill>
                <a:latin typeface="Kollektif"/>
              </a:rPr>
              <a:t>While it is sometimes possible to compare the output of an expert system against that of a human expert, many practical difficulties can arise; also, this may not be a meaningful comparison if the expert system has access to different information to the human expert. </a:t>
            </a:r>
          </a:p>
          <a:p>
            <a:pPr algn="just" marL="678792" indent="-339396" lvl="1">
              <a:lnSpc>
                <a:spcPts val="5502"/>
              </a:lnSpc>
              <a:buFont typeface="Arial"/>
              <a:buChar char="•"/>
            </a:pPr>
            <a:r>
              <a:rPr lang="en-US" sz="3144" spc="94">
                <a:solidFill>
                  <a:srgbClr val="000000"/>
                </a:solidFill>
                <a:latin typeface="Kollektif"/>
              </a:rPr>
              <a:t>Some of the evaluation procedures for farming systems models, as well as some of the pitfalls of these procedures, are relevant to the testing of expert systems. </a:t>
            </a:r>
          </a:p>
          <a:p>
            <a:pPr algn="just" marL="678792" indent="-339396" lvl="1">
              <a:lnSpc>
                <a:spcPts val="5502"/>
              </a:lnSpc>
              <a:buFont typeface="Arial"/>
              <a:buChar char="•"/>
            </a:pPr>
            <a:r>
              <a:rPr lang="en-US" sz="3144" spc="94">
                <a:solidFill>
                  <a:srgbClr val="000000"/>
                </a:solidFill>
                <a:latin typeface="Kollektif"/>
              </a:rPr>
              <a:t>Judgment of the market place will be an important component of system evaluation.</a:t>
            </a:r>
          </a:p>
        </p:txBody>
      </p:sp>
    </p:spTree>
  </p:cSld>
  <p:clrMapOvr>
    <a:masterClrMapping/>
  </p:clrMapOvr>
</p:sld>
</file>

<file path=ppt/slides/slide4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519815" y="883282"/>
            <a:ext cx="19708630" cy="993778"/>
          </a:xfrm>
          <a:prstGeom prst="rect">
            <a:avLst/>
          </a:prstGeom>
          <a:solidFill>
            <a:srgbClr val="000000"/>
          </a:solidFill>
        </p:spPr>
      </p:sp>
      <p:sp>
        <p:nvSpPr>
          <p:cNvPr name="TextBox 3" id="3"/>
          <p:cNvSpPr txBox="true"/>
          <p:nvPr/>
        </p:nvSpPr>
        <p:spPr>
          <a:xfrm rot="0">
            <a:off x="888691" y="1076325"/>
            <a:ext cx="16077626" cy="800735"/>
          </a:xfrm>
          <a:prstGeom prst="rect">
            <a:avLst/>
          </a:prstGeom>
        </p:spPr>
        <p:txBody>
          <a:bodyPr anchor="t" rtlCol="false" tIns="0" lIns="0" bIns="0" rIns="0">
            <a:spAutoFit/>
          </a:bodyPr>
          <a:lstStyle/>
          <a:p>
            <a:pPr>
              <a:lnSpc>
                <a:spcPts val="6160"/>
              </a:lnSpc>
            </a:pPr>
            <a:r>
              <a:rPr lang="en-US" sz="5600">
                <a:solidFill>
                  <a:srgbClr val="FFFFFF"/>
                </a:solidFill>
                <a:latin typeface="HK Grotesk Bold"/>
              </a:rPr>
              <a:t>THE PROBLEM MAY CAUSE IN OUR SYSTEM</a:t>
            </a:r>
          </a:p>
        </p:txBody>
      </p:sp>
      <p:sp>
        <p:nvSpPr>
          <p:cNvPr name="TextBox 4" id="4"/>
          <p:cNvSpPr txBox="true"/>
          <p:nvPr/>
        </p:nvSpPr>
        <p:spPr>
          <a:xfrm rot="0">
            <a:off x="933790" y="3344945"/>
            <a:ext cx="16420421" cy="3425660"/>
          </a:xfrm>
          <a:prstGeom prst="rect">
            <a:avLst/>
          </a:prstGeom>
        </p:spPr>
        <p:txBody>
          <a:bodyPr anchor="t" rtlCol="false" tIns="0" lIns="0" bIns="0" rIns="0">
            <a:spAutoFit/>
          </a:bodyPr>
          <a:lstStyle/>
          <a:p>
            <a:pPr algn="just" marL="678792" indent="-339396" lvl="1">
              <a:lnSpc>
                <a:spcPts val="5502"/>
              </a:lnSpc>
              <a:buFont typeface="Arial"/>
              <a:buChar char="•"/>
            </a:pPr>
            <a:r>
              <a:rPr lang="en-US" sz="3144" spc="94">
                <a:solidFill>
                  <a:srgbClr val="000000"/>
                </a:solidFill>
                <a:latin typeface="Kollektif"/>
              </a:rPr>
              <a:t>In our system, there may cause a problem with hardware components. In monsoon season there may occur some water-related problem on hardware component. So, we have to protect it further. Access to water also causes some problems. In, water accessing from the pump the speed of releasing water is very high. Hence, the water tank will gradually empty and waste of water will occur</a:t>
            </a:r>
          </a:p>
        </p:txBody>
      </p:sp>
    </p:spTree>
  </p:cSld>
  <p:clrMapOvr>
    <a:masterClrMapping/>
  </p:clrMapOvr>
</p:sld>
</file>

<file path=ppt/slides/slide4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825442" y="923925"/>
            <a:ext cx="10985079" cy="861695"/>
          </a:xfrm>
          <a:prstGeom prst="rect">
            <a:avLst/>
          </a:prstGeom>
        </p:spPr>
        <p:txBody>
          <a:bodyPr anchor="t" rtlCol="false" tIns="0" lIns="0" bIns="0" rIns="0">
            <a:spAutoFit/>
          </a:bodyPr>
          <a:lstStyle/>
          <a:p>
            <a:pPr>
              <a:lnSpc>
                <a:spcPts val="7000"/>
              </a:lnSpc>
            </a:pPr>
            <a:r>
              <a:rPr lang="en-US" sz="5000" spc="125">
                <a:solidFill>
                  <a:srgbClr val="000000"/>
                </a:solidFill>
                <a:latin typeface="Roboto Bold"/>
              </a:rPr>
              <a:t>ADVANTAGE</a:t>
            </a:r>
            <a:r>
              <a:rPr lang="en-US" sz="5000" spc="125">
                <a:solidFill>
                  <a:srgbClr val="000000"/>
                </a:solidFill>
                <a:latin typeface="Roboto Bold"/>
              </a:rPr>
              <a:t>S</a:t>
            </a:r>
          </a:p>
        </p:txBody>
      </p:sp>
      <p:sp>
        <p:nvSpPr>
          <p:cNvPr name="TextBox 3" id="3"/>
          <p:cNvSpPr txBox="true"/>
          <p:nvPr/>
        </p:nvSpPr>
        <p:spPr>
          <a:xfrm rot="0">
            <a:off x="1825442" y="1992467"/>
            <a:ext cx="15433858" cy="7419975"/>
          </a:xfrm>
          <a:prstGeom prst="rect">
            <a:avLst/>
          </a:prstGeom>
        </p:spPr>
        <p:txBody>
          <a:bodyPr anchor="t" rtlCol="false" tIns="0" lIns="0" bIns="0" rIns="0">
            <a:spAutoFit/>
          </a:bodyPr>
          <a:lstStyle/>
          <a:p>
            <a:pPr algn="just" marL="647700" indent="-323850" lvl="1">
              <a:lnSpc>
                <a:spcPts val="4500"/>
              </a:lnSpc>
              <a:buFont typeface="Arial"/>
              <a:buChar char="•"/>
            </a:pPr>
            <a:r>
              <a:rPr lang="en-US" sz="3000" spc="15">
                <a:solidFill>
                  <a:srgbClr val="000000"/>
                </a:solidFill>
                <a:latin typeface="Roboto"/>
              </a:rPr>
              <a:t> </a:t>
            </a:r>
            <a:r>
              <a:rPr lang="en-US" sz="3000" spc="15">
                <a:solidFill>
                  <a:srgbClr val="000000"/>
                </a:solidFill>
                <a:latin typeface="Roboto"/>
              </a:rPr>
              <a:t>To save water </a:t>
            </a:r>
          </a:p>
          <a:p>
            <a:pPr algn="just" marL="647700" indent="-323850" lvl="1">
              <a:lnSpc>
                <a:spcPts val="4500"/>
              </a:lnSpc>
              <a:buFont typeface="Arial"/>
              <a:buChar char="•"/>
            </a:pPr>
            <a:r>
              <a:rPr lang="en-US" sz="3000" spc="15">
                <a:solidFill>
                  <a:srgbClr val="000000"/>
                </a:solidFill>
                <a:latin typeface="Roboto"/>
              </a:rPr>
              <a:t> Smart irrigation also deals with efficiencies in the delivery of the water. There are generally four types of delivery: surface, sprinklers, trickle and subsurface methods. </a:t>
            </a:r>
          </a:p>
          <a:p>
            <a:pPr algn="just" marL="647700" indent="-323850" lvl="1">
              <a:lnSpc>
                <a:spcPts val="4500"/>
              </a:lnSpc>
              <a:buFont typeface="Arial"/>
              <a:buChar char="•"/>
            </a:pPr>
            <a:r>
              <a:rPr lang="en-US" sz="3000" spc="15">
                <a:solidFill>
                  <a:srgbClr val="000000"/>
                </a:solidFill>
                <a:latin typeface="Roboto"/>
              </a:rPr>
              <a:t> It distributes water through irrigation ditches, letting gravity do the work. </a:t>
            </a:r>
          </a:p>
          <a:p>
            <a:pPr algn="just" marL="647700" indent="-323850" lvl="1">
              <a:lnSpc>
                <a:spcPts val="4500"/>
              </a:lnSpc>
              <a:buFont typeface="Arial"/>
              <a:buChar char="•"/>
            </a:pPr>
            <a:r>
              <a:rPr lang="en-US" sz="3000" spc="15">
                <a:solidFill>
                  <a:srgbClr val="000000"/>
                </a:solidFill>
                <a:latin typeface="Roboto"/>
              </a:rPr>
              <a:t> Sprinklers distribute water through the air like rain and can be fixed or mobile. </a:t>
            </a:r>
          </a:p>
          <a:p>
            <a:pPr algn="just" marL="647700" indent="-323850" lvl="1">
              <a:lnSpc>
                <a:spcPts val="4500"/>
              </a:lnSpc>
              <a:buFont typeface="Arial"/>
              <a:buChar char="•"/>
            </a:pPr>
            <a:r>
              <a:rPr lang="en-US" sz="3000" spc="15">
                <a:solidFill>
                  <a:srgbClr val="000000"/>
                </a:solidFill>
                <a:latin typeface="Roboto"/>
              </a:rPr>
              <a:t> Trickle irrigation spreads water very locally to the ground surface. </a:t>
            </a:r>
          </a:p>
          <a:p>
            <a:pPr algn="just" marL="647700" indent="-323850" lvl="1">
              <a:lnSpc>
                <a:spcPts val="4500"/>
              </a:lnSpc>
              <a:buFont typeface="Arial"/>
              <a:buChar char="•"/>
            </a:pPr>
            <a:r>
              <a:rPr lang="en-US" sz="3000" spc="15">
                <a:solidFill>
                  <a:srgbClr val="000000"/>
                </a:solidFill>
                <a:latin typeface="Roboto"/>
              </a:rPr>
              <a:t> Controlling these two set points reduces the amount of water used by linking it to the moisture level needed in the soil for a particular crop. </a:t>
            </a:r>
          </a:p>
          <a:p>
            <a:pPr algn="just" marL="647700" indent="-323850" lvl="1">
              <a:lnSpc>
                <a:spcPts val="4500"/>
              </a:lnSpc>
              <a:buFont typeface="Arial"/>
              <a:buChar char="•"/>
            </a:pPr>
            <a:r>
              <a:rPr lang="en-US" sz="3000" spc="15">
                <a:solidFill>
                  <a:srgbClr val="000000"/>
                </a:solidFill>
                <a:latin typeface="Roboto"/>
              </a:rPr>
              <a:t> A particular land area is too dry and starting an irrigation routine or to stop irrigation when a particular saturation point is met because a soil moisture level has been reached. </a:t>
            </a:r>
          </a:p>
          <a:p>
            <a:pPr algn="just" marL="647700" indent="-323850" lvl="1">
              <a:lnSpc>
                <a:spcPts val="4500"/>
              </a:lnSpc>
              <a:buFont typeface="Arial"/>
              <a:buChar char="•"/>
            </a:pPr>
            <a:r>
              <a:rPr lang="en-US" sz="3000" spc="15">
                <a:solidFill>
                  <a:srgbClr val="000000"/>
                </a:solidFill>
                <a:latin typeface="Roboto"/>
              </a:rPr>
              <a:t> Use local soil moisture data drawn from sensors in the ground to support informed decisions about watering schedules.</a:t>
            </a:r>
          </a:p>
        </p:txBody>
      </p:sp>
    </p:spTree>
  </p:cSld>
  <p:clrMapOvr>
    <a:masterClrMapping/>
  </p:clrMapOvr>
</p:sld>
</file>

<file path=ppt/slides/slide4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69855" y="923925"/>
            <a:ext cx="5648763" cy="861695"/>
          </a:xfrm>
          <a:prstGeom prst="rect">
            <a:avLst/>
          </a:prstGeom>
        </p:spPr>
        <p:txBody>
          <a:bodyPr anchor="t" rtlCol="false" tIns="0" lIns="0" bIns="0" rIns="0">
            <a:spAutoFit/>
          </a:bodyPr>
          <a:lstStyle/>
          <a:p>
            <a:pPr>
              <a:lnSpc>
                <a:spcPts val="7000"/>
              </a:lnSpc>
            </a:pPr>
            <a:r>
              <a:rPr lang="en-US" sz="5000" spc="125">
                <a:solidFill>
                  <a:srgbClr val="000000"/>
                </a:solidFill>
                <a:latin typeface="Roboto Bold"/>
              </a:rPr>
              <a:t>DISADVANTAGE</a:t>
            </a:r>
            <a:r>
              <a:rPr lang="en-US" sz="5000" spc="125">
                <a:solidFill>
                  <a:srgbClr val="000000"/>
                </a:solidFill>
                <a:latin typeface="Roboto Bold"/>
              </a:rPr>
              <a:t>S</a:t>
            </a:r>
          </a:p>
        </p:txBody>
      </p:sp>
      <p:sp>
        <p:nvSpPr>
          <p:cNvPr name="TextBox 3" id="3"/>
          <p:cNvSpPr txBox="true"/>
          <p:nvPr/>
        </p:nvSpPr>
        <p:spPr>
          <a:xfrm rot="0">
            <a:off x="1769855" y="2161943"/>
            <a:ext cx="15489445" cy="6848475"/>
          </a:xfrm>
          <a:prstGeom prst="rect">
            <a:avLst/>
          </a:prstGeom>
        </p:spPr>
        <p:txBody>
          <a:bodyPr anchor="t" rtlCol="false" tIns="0" lIns="0" bIns="0" rIns="0">
            <a:spAutoFit/>
          </a:bodyPr>
          <a:lstStyle/>
          <a:p>
            <a:pPr algn="just" marL="647700" indent="-323850" lvl="1">
              <a:lnSpc>
                <a:spcPts val="4500"/>
              </a:lnSpc>
              <a:buFont typeface="Arial"/>
              <a:buChar char="•"/>
            </a:pPr>
            <a:r>
              <a:rPr lang="en-US" sz="3000" spc="15">
                <a:solidFill>
                  <a:srgbClr val="000000"/>
                </a:solidFill>
                <a:latin typeface="Roboto"/>
              </a:rPr>
              <a:t>Agriculture being a natural phenomenon relies mostly on nature, and man predict or control nature let it be rain drought sunlight availability. pests control etc. So ever implementation loT system agriculture. </a:t>
            </a:r>
          </a:p>
          <a:p>
            <a:pPr algn="just" marL="647700" indent="-323850" lvl="1">
              <a:lnSpc>
                <a:spcPts val="4500"/>
              </a:lnSpc>
              <a:buFont typeface="Arial"/>
              <a:buChar char="•"/>
            </a:pPr>
            <a:r>
              <a:rPr lang="en-US" sz="3000" spc="15">
                <a:solidFill>
                  <a:srgbClr val="000000"/>
                </a:solidFill>
                <a:latin typeface="Roboto"/>
              </a:rPr>
              <a:t>The smart agriculture need availability on internet continuously. Rural part of the developing countries did not fulfill this requirements Moreover internet is slower. </a:t>
            </a:r>
          </a:p>
          <a:p>
            <a:pPr algn="just" marL="647700" indent="-323850" lvl="1">
              <a:lnSpc>
                <a:spcPts val="4500"/>
              </a:lnSpc>
              <a:buFont typeface="Arial"/>
              <a:buChar char="•"/>
            </a:pPr>
            <a:r>
              <a:rPr lang="en-US" sz="3000" spc="15">
                <a:solidFill>
                  <a:srgbClr val="000000"/>
                </a:solidFill>
                <a:latin typeface="Roboto"/>
              </a:rPr>
              <a:t>Fault sensor or data processing engines can cause faulty I decisions which may lead to over use of water, fertilizers and other wastage of resources. </a:t>
            </a:r>
          </a:p>
          <a:p>
            <a:pPr algn="just" marL="647700" indent="-323850" lvl="1">
              <a:lnSpc>
                <a:spcPts val="4500"/>
              </a:lnSpc>
              <a:buFont typeface="Arial"/>
              <a:buChar char="•"/>
            </a:pPr>
            <a:r>
              <a:rPr lang="en-US" sz="3000" spc="15">
                <a:solidFill>
                  <a:srgbClr val="000000"/>
                </a:solidFill>
                <a:latin typeface="Roboto"/>
              </a:rPr>
              <a:t>The smart farming based equipment require farmer to understand and learn the use of technology. This is the major challenge in adopting smart agriculture framing at large scale across the continues. </a:t>
            </a:r>
          </a:p>
          <a:p>
            <a:pPr algn="just" marL="647700" indent="-323850" lvl="1">
              <a:lnSpc>
                <a:spcPts val="4500"/>
              </a:lnSpc>
              <a:buFont typeface="Arial"/>
              <a:buChar char="•"/>
            </a:pPr>
            <a:r>
              <a:rPr lang="en-US" sz="3000" spc="15">
                <a:solidFill>
                  <a:srgbClr val="000000"/>
                </a:solidFill>
                <a:latin typeface="Roboto"/>
              </a:rPr>
              <a:t>It also has some issues which have to be tracked properly in order to attain the full benefit of it. </a:t>
            </a:r>
          </a:p>
        </p:txBody>
      </p:sp>
    </p:spTree>
  </p:cSld>
  <p:clrMapOvr>
    <a:masterClrMapping/>
  </p:clrMapOvr>
</p:sld>
</file>

<file path=ppt/slides/slide4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480060" y="542502"/>
            <a:ext cx="19708630" cy="1756140"/>
          </a:xfrm>
          <a:prstGeom prst="rect">
            <a:avLst/>
          </a:prstGeom>
          <a:solidFill>
            <a:srgbClr val="000000"/>
          </a:solidFill>
        </p:spPr>
      </p:sp>
      <p:sp>
        <p:nvSpPr>
          <p:cNvPr name="TextBox 3" id="3"/>
          <p:cNvSpPr txBox="true"/>
          <p:nvPr/>
        </p:nvSpPr>
        <p:spPr>
          <a:xfrm rot="0">
            <a:off x="1028700" y="1252162"/>
            <a:ext cx="10383185" cy="1435735"/>
          </a:xfrm>
          <a:prstGeom prst="rect">
            <a:avLst/>
          </a:prstGeom>
        </p:spPr>
        <p:txBody>
          <a:bodyPr anchor="t" rtlCol="false" tIns="0" lIns="0" bIns="0" rIns="0">
            <a:spAutoFit/>
          </a:bodyPr>
          <a:lstStyle/>
          <a:p>
            <a:pPr>
              <a:lnSpc>
                <a:spcPts val="11000"/>
              </a:lnSpc>
            </a:pPr>
            <a:r>
              <a:rPr lang="en-US" sz="10000">
                <a:solidFill>
                  <a:srgbClr val="FFFFFF"/>
                </a:solidFill>
                <a:latin typeface="HK Grotesk Bold"/>
              </a:rPr>
              <a:t>FUTURE SCOPE</a:t>
            </a:r>
          </a:p>
        </p:txBody>
      </p:sp>
      <p:sp>
        <p:nvSpPr>
          <p:cNvPr name="TextBox 4" id="4"/>
          <p:cNvSpPr txBox="true"/>
          <p:nvPr/>
        </p:nvSpPr>
        <p:spPr>
          <a:xfrm rot="0">
            <a:off x="1028700" y="2858292"/>
            <a:ext cx="16230600" cy="5832475"/>
          </a:xfrm>
          <a:prstGeom prst="rect">
            <a:avLst/>
          </a:prstGeom>
        </p:spPr>
        <p:txBody>
          <a:bodyPr anchor="t" rtlCol="false" tIns="0" lIns="0" bIns="0" rIns="0">
            <a:spAutoFit/>
          </a:bodyPr>
          <a:lstStyle/>
          <a:p>
            <a:pPr marL="539749" indent="-269875" lvl="1">
              <a:lnSpc>
                <a:spcPts val="4249"/>
              </a:lnSpc>
              <a:buFont typeface="Arial"/>
              <a:buChar char="•"/>
            </a:pPr>
            <a:r>
              <a:rPr lang="en-US" sz="2500" spc="12">
                <a:solidFill>
                  <a:srgbClr val="000000"/>
                </a:solidFill>
                <a:latin typeface="Roboto"/>
              </a:rPr>
              <a:t>We can interface LCD screen in order to display the current status of the soil moisture </a:t>
            </a:r>
            <a:r>
              <a:rPr lang="en-US" sz="2500" spc="12">
                <a:solidFill>
                  <a:srgbClr val="000000"/>
                </a:solidFill>
                <a:latin typeface="Roboto"/>
              </a:rPr>
              <a:t>content levels, percentage of water utilized to water the plant, duration of time for which the water pump is ON, etc. </a:t>
            </a:r>
          </a:p>
          <a:p>
            <a:pPr marL="539749" indent="-269875" lvl="1">
              <a:lnSpc>
                <a:spcPts val="4249"/>
              </a:lnSpc>
              <a:buFont typeface="Arial"/>
              <a:buChar char="•"/>
            </a:pPr>
            <a:r>
              <a:rPr lang="en-US" sz="2500" spc="12">
                <a:solidFill>
                  <a:srgbClr val="000000"/>
                </a:solidFill>
                <a:latin typeface="Roboto"/>
              </a:rPr>
              <a:t>We can also show the graphical representation of the moisture content </a:t>
            </a:r>
            <a:r>
              <a:rPr lang="en-US" sz="2500" spc="12">
                <a:solidFill>
                  <a:srgbClr val="000000"/>
                </a:solidFill>
                <a:latin typeface="Roboto"/>
              </a:rPr>
              <a:t>levels in the soil.</a:t>
            </a:r>
          </a:p>
          <a:p>
            <a:pPr marL="539749" indent="-269875" lvl="1">
              <a:lnSpc>
                <a:spcPts val="4249"/>
              </a:lnSpc>
              <a:buFont typeface="Arial"/>
              <a:buChar char="•"/>
            </a:pPr>
            <a:r>
              <a:rPr lang="en-US" sz="2500" spc="12">
                <a:solidFill>
                  <a:srgbClr val="000000"/>
                </a:solidFill>
                <a:latin typeface="Roboto"/>
              </a:rPr>
              <a:t> To improve the efficiency and effectiveness of the system, the following </a:t>
            </a:r>
            <a:r>
              <a:rPr lang="en-US" sz="2500" spc="12">
                <a:solidFill>
                  <a:srgbClr val="000000"/>
                </a:solidFill>
                <a:latin typeface="Roboto"/>
              </a:rPr>
              <a:t>recommendations can be put into consideration. </a:t>
            </a:r>
          </a:p>
          <a:p>
            <a:pPr marL="539749" indent="-269875" lvl="1">
              <a:lnSpc>
                <a:spcPts val="4249"/>
              </a:lnSpc>
              <a:buFont typeface="Arial"/>
              <a:buChar char="•"/>
            </a:pPr>
            <a:r>
              <a:rPr lang="en-US" sz="2500" spc="12">
                <a:solidFill>
                  <a:srgbClr val="000000"/>
                </a:solidFill>
                <a:latin typeface="Roboto"/>
              </a:rPr>
              <a:t>Option of controlling the water pump can be </a:t>
            </a:r>
            <a:r>
              <a:rPr lang="en-US" sz="2500" spc="12">
                <a:solidFill>
                  <a:srgbClr val="000000"/>
                </a:solidFill>
                <a:latin typeface="Roboto"/>
              </a:rPr>
              <a:t>given to the farmer. </a:t>
            </a:r>
          </a:p>
          <a:p>
            <a:pPr marL="539749" indent="-269875" lvl="1">
              <a:lnSpc>
                <a:spcPts val="4249"/>
              </a:lnSpc>
              <a:buFont typeface="Arial"/>
              <a:buChar char="•"/>
            </a:pPr>
            <a:r>
              <a:rPr lang="en-US" sz="2500" spc="12">
                <a:solidFill>
                  <a:srgbClr val="000000"/>
                </a:solidFill>
                <a:latin typeface="Roboto"/>
              </a:rPr>
              <a:t>The farmer may choose to stop the growth of crops or the crops may get </a:t>
            </a:r>
            <a:r>
              <a:rPr lang="en-US" sz="2500" spc="12">
                <a:solidFill>
                  <a:srgbClr val="000000"/>
                </a:solidFill>
                <a:latin typeface="Roboto"/>
              </a:rPr>
              <a:t>damaged due to adverse weather conditions. </a:t>
            </a:r>
          </a:p>
          <a:p>
            <a:pPr marL="539749" indent="-269875" lvl="1">
              <a:lnSpc>
                <a:spcPts val="4249"/>
              </a:lnSpc>
              <a:buFont typeface="Arial"/>
              <a:buChar char="•"/>
            </a:pPr>
            <a:r>
              <a:rPr lang="en-US" sz="2500" spc="12">
                <a:solidFill>
                  <a:srgbClr val="000000"/>
                </a:solidFill>
                <a:latin typeface="Roboto"/>
              </a:rPr>
              <a:t>In such cases farmer may need to stop the system </a:t>
            </a:r>
            <a:r>
              <a:rPr lang="en-US" sz="2500" spc="12">
                <a:solidFill>
                  <a:srgbClr val="000000"/>
                </a:solidFill>
                <a:latin typeface="Roboto"/>
              </a:rPr>
              <a:t>remotely.</a:t>
            </a:r>
          </a:p>
          <a:p>
            <a:pPr algn="l" marL="539750" indent="-269875" lvl="1">
              <a:lnSpc>
                <a:spcPts val="4250"/>
              </a:lnSpc>
              <a:buFont typeface="Arial"/>
              <a:buChar char="•"/>
            </a:pPr>
            <a:r>
              <a:rPr lang="en-US" sz="2500" spc="12">
                <a:solidFill>
                  <a:srgbClr val="000000"/>
                </a:solidFill>
                <a:latin typeface="Roboto"/>
              </a:rPr>
              <a:t>The idea of using IOT for irrigation can be extended further to other activities in </a:t>
            </a:r>
            <a:r>
              <a:rPr lang="en-US" sz="2500" spc="12">
                <a:solidFill>
                  <a:srgbClr val="000000"/>
                </a:solidFill>
                <a:latin typeface="Roboto"/>
              </a:rPr>
              <a:t>farming such as cattle management, fire detection and climate control. This would minimize human intervention in farming activities</a:t>
            </a:r>
          </a:p>
        </p:txBody>
      </p:sp>
    </p:spTree>
  </p:cSld>
  <p:clrMapOvr>
    <a:masterClrMapping/>
  </p:clrMapOvr>
</p:sld>
</file>

<file path=ppt/slides/slide4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220576" y="3989076"/>
            <a:ext cx="7846847" cy="2175498"/>
          </a:xfrm>
          <a:prstGeom prst="rect">
            <a:avLst/>
          </a:prstGeom>
        </p:spPr>
        <p:txBody>
          <a:bodyPr anchor="t" rtlCol="false" tIns="0" lIns="0" bIns="0" rIns="0">
            <a:spAutoFit/>
          </a:bodyPr>
          <a:lstStyle/>
          <a:p>
            <a:pPr algn="ctr">
              <a:lnSpc>
                <a:spcPts val="17419"/>
              </a:lnSpc>
              <a:spcBef>
                <a:spcPct val="0"/>
              </a:spcBef>
            </a:pPr>
            <a:r>
              <a:rPr lang="en-US" sz="13399">
                <a:solidFill>
                  <a:srgbClr val="000000"/>
                </a:solidFill>
                <a:latin typeface="HK Grotesk Medium Bold"/>
              </a:rPr>
              <a:t>Thank you</a:t>
            </a:r>
          </a:p>
        </p:txBody>
      </p:sp>
    </p:spTree>
  </p:cSld>
  <p:clrMapOvr>
    <a:masterClrMapping/>
  </p:clrMapOvr>
</p:sld>
</file>

<file path=ppt/slides/slide4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859204" y="5143500"/>
            <a:ext cx="12489832" cy="1728420"/>
            <a:chOff x="0" y="0"/>
            <a:chExt cx="16653110" cy="2304561"/>
          </a:xfrm>
        </p:grpSpPr>
        <p:sp>
          <p:nvSpPr>
            <p:cNvPr name="TextBox 3" id="3"/>
            <p:cNvSpPr txBox="true"/>
            <p:nvPr/>
          </p:nvSpPr>
          <p:spPr>
            <a:xfrm rot="0">
              <a:off x="0" y="-104775"/>
              <a:ext cx="11957444" cy="1114002"/>
            </a:xfrm>
            <a:prstGeom prst="rect">
              <a:avLst/>
            </a:prstGeom>
          </p:spPr>
          <p:txBody>
            <a:bodyPr anchor="t" rtlCol="false" tIns="0" lIns="0" bIns="0" rIns="0">
              <a:spAutoFit/>
            </a:bodyPr>
            <a:lstStyle/>
            <a:p>
              <a:pPr>
                <a:lnSpc>
                  <a:spcPts val="7000"/>
                </a:lnSpc>
                <a:spcBef>
                  <a:spcPct val="0"/>
                </a:spcBef>
              </a:pPr>
              <a:r>
                <a:rPr lang="en-US" sz="5000">
                  <a:solidFill>
                    <a:srgbClr val="000000"/>
                  </a:solidFill>
                  <a:latin typeface="HK Grotesk Medium Bold"/>
                </a:rPr>
                <a:t>Faculty Guide</a:t>
              </a:r>
              <a:r>
                <a:rPr lang="en-US" sz="5000">
                  <a:solidFill>
                    <a:srgbClr val="000000"/>
                  </a:solidFill>
                  <a:latin typeface="HK Grotesk Medium Bold"/>
                </a:rPr>
                <a:t>: </a:t>
              </a:r>
            </a:p>
          </p:txBody>
        </p:sp>
        <p:sp>
          <p:nvSpPr>
            <p:cNvPr name="TextBox 4" id="4"/>
            <p:cNvSpPr txBox="true"/>
            <p:nvPr/>
          </p:nvSpPr>
          <p:spPr>
            <a:xfrm rot="0">
              <a:off x="1205564" y="1304436"/>
              <a:ext cx="15447546" cy="1000125"/>
            </a:xfrm>
            <a:prstGeom prst="rect">
              <a:avLst/>
            </a:prstGeom>
          </p:spPr>
          <p:txBody>
            <a:bodyPr anchor="t" rtlCol="false" tIns="0" lIns="0" bIns="0" rIns="0">
              <a:spAutoFit/>
            </a:bodyPr>
            <a:lstStyle/>
            <a:p>
              <a:pPr>
                <a:lnSpc>
                  <a:spcPts val="6299"/>
                </a:lnSpc>
                <a:spcBef>
                  <a:spcPct val="0"/>
                </a:spcBef>
              </a:pPr>
              <a:r>
                <a:rPr lang="en-US" sz="4500">
                  <a:solidFill>
                    <a:srgbClr val="000000"/>
                  </a:solidFill>
                  <a:latin typeface="HK Grotesk Medium"/>
                </a:rPr>
                <a:t>Prof. Nital J. Prajapati</a:t>
              </a:r>
            </a:p>
          </p:txBody>
        </p:sp>
      </p:grpSp>
      <p:grpSp>
        <p:nvGrpSpPr>
          <p:cNvPr name="Group 5" id="5"/>
          <p:cNvGrpSpPr/>
          <p:nvPr/>
        </p:nvGrpSpPr>
        <p:grpSpPr>
          <a:xfrm rot="0">
            <a:off x="3859204" y="7231380"/>
            <a:ext cx="12489832" cy="1728420"/>
            <a:chOff x="0" y="0"/>
            <a:chExt cx="16653110" cy="2304561"/>
          </a:xfrm>
        </p:grpSpPr>
        <p:sp>
          <p:nvSpPr>
            <p:cNvPr name="TextBox 6" id="6"/>
            <p:cNvSpPr txBox="true"/>
            <p:nvPr/>
          </p:nvSpPr>
          <p:spPr>
            <a:xfrm rot="0">
              <a:off x="0" y="-104775"/>
              <a:ext cx="11957444" cy="1114002"/>
            </a:xfrm>
            <a:prstGeom prst="rect">
              <a:avLst/>
            </a:prstGeom>
          </p:spPr>
          <p:txBody>
            <a:bodyPr anchor="t" rtlCol="false" tIns="0" lIns="0" bIns="0" rIns="0">
              <a:spAutoFit/>
            </a:bodyPr>
            <a:lstStyle/>
            <a:p>
              <a:pPr>
                <a:lnSpc>
                  <a:spcPts val="7000"/>
                </a:lnSpc>
                <a:spcBef>
                  <a:spcPct val="0"/>
                </a:spcBef>
              </a:pPr>
              <a:r>
                <a:rPr lang="en-US" sz="5000">
                  <a:solidFill>
                    <a:srgbClr val="000000"/>
                  </a:solidFill>
                  <a:latin typeface="HK Grotesk Medium Bold"/>
                </a:rPr>
                <a:t>Head of the Department</a:t>
              </a:r>
              <a:r>
                <a:rPr lang="en-US" sz="5000">
                  <a:solidFill>
                    <a:srgbClr val="000000"/>
                  </a:solidFill>
                  <a:latin typeface="HK Grotesk Medium Bold"/>
                </a:rPr>
                <a:t>: </a:t>
              </a:r>
            </a:p>
          </p:txBody>
        </p:sp>
        <p:sp>
          <p:nvSpPr>
            <p:cNvPr name="TextBox 7" id="7"/>
            <p:cNvSpPr txBox="true"/>
            <p:nvPr/>
          </p:nvSpPr>
          <p:spPr>
            <a:xfrm rot="0">
              <a:off x="1205564" y="1304436"/>
              <a:ext cx="15447546" cy="1000125"/>
            </a:xfrm>
            <a:prstGeom prst="rect">
              <a:avLst/>
            </a:prstGeom>
          </p:spPr>
          <p:txBody>
            <a:bodyPr anchor="t" rtlCol="false" tIns="0" lIns="0" bIns="0" rIns="0">
              <a:spAutoFit/>
            </a:bodyPr>
            <a:lstStyle/>
            <a:p>
              <a:pPr>
                <a:lnSpc>
                  <a:spcPts val="6299"/>
                </a:lnSpc>
                <a:spcBef>
                  <a:spcPct val="0"/>
                </a:spcBef>
              </a:pPr>
              <a:r>
                <a:rPr lang="en-US" sz="4500">
                  <a:solidFill>
                    <a:srgbClr val="000000"/>
                  </a:solidFill>
                  <a:latin typeface="HK Grotesk Medium"/>
                </a:rPr>
                <a:t>Prof. Nital J. Prajapati</a:t>
              </a:r>
            </a:p>
          </p:txBody>
        </p:sp>
      </p:gr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480060" y="542502"/>
            <a:ext cx="19708630" cy="1756140"/>
          </a:xfrm>
          <a:prstGeom prst="rect">
            <a:avLst/>
          </a:prstGeom>
          <a:solidFill>
            <a:srgbClr val="000000"/>
          </a:solidFill>
        </p:spPr>
      </p:sp>
      <p:sp>
        <p:nvSpPr>
          <p:cNvPr name="TextBox 3" id="3"/>
          <p:cNvSpPr txBox="true"/>
          <p:nvPr/>
        </p:nvSpPr>
        <p:spPr>
          <a:xfrm rot="0">
            <a:off x="1028700" y="1252162"/>
            <a:ext cx="12754881" cy="1435735"/>
          </a:xfrm>
          <a:prstGeom prst="rect">
            <a:avLst/>
          </a:prstGeom>
        </p:spPr>
        <p:txBody>
          <a:bodyPr anchor="t" rtlCol="false" tIns="0" lIns="0" bIns="0" rIns="0">
            <a:spAutoFit/>
          </a:bodyPr>
          <a:lstStyle/>
          <a:p>
            <a:pPr>
              <a:lnSpc>
                <a:spcPts val="11000"/>
              </a:lnSpc>
            </a:pPr>
            <a:r>
              <a:rPr lang="en-US" sz="10000">
                <a:solidFill>
                  <a:srgbClr val="FFFFFF"/>
                </a:solidFill>
                <a:latin typeface="HK Grotesk Bold"/>
              </a:rPr>
              <a:t>INFORMATION</a:t>
            </a:r>
          </a:p>
        </p:txBody>
      </p:sp>
      <p:sp>
        <p:nvSpPr>
          <p:cNvPr name="TextBox 4" id="4"/>
          <p:cNvSpPr txBox="true"/>
          <p:nvPr/>
        </p:nvSpPr>
        <p:spPr>
          <a:xfrm rot="0">
            <a:off x="1028700" y="3275214"/>
            <a:ext cx="16230600" cy="5695950"/>
          </a:xfrm>
          <a:prstGeom prst="rect">
            <a:avLst/>
          </a:prstGeom>
        </p:spPr>
        <p:txBody>
          <a:bodyPr anchor="t" rtlCol="false" tIns="0" lIns="0" bIns="0" rIns="0">
            <a:spAutoFit/>
          </a:bodyPr>
          <a:lstStyle/>
          <a:p>
            <a:pPr algn="just" marL="647700" indent="-323850" lvl="1">
              <a:lnSpc>
                <a:spcPts val="4500"/>
              </a:lnSpc>
              <a:buFont typeface="Arial"/>
              <a:buChar char="•"/>
            </a:pPr>
            <a:r>
              <a:rPr lang="en-US" sz="3000" spc="89">
                <a:solidFill>
                  <a:srgbClr val="000000"/>
                </a:solidFill>
                <a:latin typeface="Kollektif"/>
              </a:rPr>
              <a:t>The raising population, the agricultural production is needed. The irrigated agriculture has been an extremely important source which increases the production and its value</a:t>
            </a:r>
          </a:p>
          <a:p>
            <a:pPr algn="just" marL="647700" indent="-323850" lvl="1">
              <a:lnSpc>
                <a:spcPts val="4500"/>
              </a:lnSpc>
              <a:buFont typeface="Arial"/>
              <a:buChar char="•"/>
            </a:pPr>
            <a:r>
              <a:rPr lang="en-US" sz="3000" spc="89">
                <a:solidFill>
                  <a:srgbClr val="000000"/>
                </a:solidFill>
                <a:latin typeface="Kollektif"/>
              </a:rPr>
              <a:t>Nowadays people wants to look their work for anywhere in manner of digital devices such as smartphone and tablet or laptop. These things are done easily by suing internet of thing(IoT).</a:t>
            </a:r>
          </a:p>
          <a:p>
            <a:pPr algn="just" marL="647700" indent="-323850" lvl="1">
              <a:lnSpc>
                <a:spcPts val="4500"/>
              </a:lnSpc>
              <a:buFont typeface="Arial"/>
              <a:buChar char="•"/>
            </a:pPr>
            <a:r>
              <a:rPr lang="en-US" sz="3000" spc="89">
                <a:solidFill>
                  <a:srgbClr val="000000"/>
                </a:solidFill>
                <a:latin typeface="Kollektif"/>
              </a:rPr>
              <a:t>The main aim of the project is to generate an innovative irrigation system which measures the moisture of soil and helps to take decision to turns on or off water supply. </a:t>
            </a:r>
          </a:p>
          <a:p>
            <a:pPr algn="just" marL="647700" indent="-323850" lvl="1">
              <a:lnSpc>
                <a:spcPts val="4500"/>
              </a:lnSpc>
              <a:buFont typeface="Arial"/>
              <a:buChar char="•"/>
            </a:pPr>
            <a:r>
              <a:rPr lang="en-US" sz="3000" spc="89">
                <a:solidFill>
                  <a:srgbClr val="000000"/>
                </a:solidFill>
                <a:latin typeface="Kollektif"/>
              </a:rPr>
              <a:t>The aim of this project is to provide irrigation system which is automatic for the plants so help in saving water and to mainly reduce the human work and to save the water and environment.</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1F242B"/>
        </a:solidFill>
      </p:bgPr>
    </p:bg>
    <p:spTree>
      <p:nvGrpSpPr>
        <p:cNvPr id="1" name=""/>
        <p:cNvGrpSpPr/>
        <p:nvPr/>
      </p:nvGrpSpPr>
      <p:grpSpPr>
        <a:xfrm>
          <a:off x="0" y="0"/>
          <a:ext cx="0" cy="0"/>
          <a:chOff x="0" y="0"/>
          <a:chExt cx="0" cy="0"/>
        </a:xfrm>
      </p:grpSpPr>
      <p:sp>
        <p:nvSpPr>
          <p:cNvPr name="TextBox 2" id="2"/>
          <p:cNvSpPr txBox="true"/>
          <p:nvPr/>
        </p:nvSpPr>
        <p:spPr>
          <a:xfrm rot="0">
            <a:off x="1788384" y="2238797"/>
            <a:ext cx="5445864" cy="2248710"/>
          </a:xfrm>
          <a:prstGeom prst="rect">
            <a:avLst/>
          </a:prstGeom>
        </p:spPr>
        <p:txBody>
          <a:bodyPr anchor="t" rtlCol="false" tIns="0" lIns="0" bIns="0" rIns="0">
            <a:spAutoFit/>
          </a:bodyPr>
          <a:lstStyle/>
          <a:p>
            <a:pPr>
              <a:lnSpc>
                <a:spcPts val="8800"/>
              </a:lnSpc>
            </a:pPr>
            <a:r>
              <a:rPr lang="en-US" sz="8000">
                <a:solidFill>
                  <a:srgbClr val="FFFFFF"/>
                </a:solidFill>
                <a:latin typeface="HK Grotesk Bold"/>
              </a:rPr>
              <a:t>TABLE OF </a:t>
            </a:r>
            <a:r>
              <a:rPr lang="en-US" sz="8000">
                <a:solidFill>
                  <a:srgbClr val="5D779D"/>
                </a:solidFill>
                <a:latin typeface="HK Grotesk Bold"/>
              </a:rPr>
              <a:t>CONTENTS</a:t>
            </a:r>
          </a:p>
        </p:txBody>
      </p:sp>
      <p:sp>
        <p:nvSpPr>
          <p:cNvPr name="TextBox 3" id="3"/>
          <p:cNvSpPr txBox="true"/>
          <p:nvPr/>
        </p:nvSpPr>
        <p:spPr>
          <a:xfrm rot="0">
            <a:off x="1769334" y="1699589"/>
            <a:ext cx="5445864" cy="472533"/>
          </a:xfrm>
          <a:prstGeom prst="rect">
            <a:avLst/>
          </a:prstGeom>
        </p:spPr>
        <p:txBody>
          <a:bodyPr anchor="t" rtlCol="false" tIns="0" lIns="0" bIns="0" rIns="0">
            <a:spAutoFit/>
          </a:bodyPr>
          <a:lstStyle/>
          <a:p>
            <a:pPr>
              <a:lnSpc>
                <a:spcPts val="3920"/>
              </a:lnSpc>
            </a:pPr>
            <a:r>
              <a:rPr lang="en-US" sz="2800">
                <a:solidFill>
                  <a:srgbClr val="FFFFFF"/>
                </a:solidFill>
                <a:latin typeface="HK Grotesk Medium"/>
              </a:rPr>
              <a:t>Presentation Outline</a:t>
            </a:r>
          </a:p>
        </p:txBody>
      </p:sp>
      <p:sp>
        <p:nvSpPr>
          <p:cNvPr name="TextBox 4" id="4"/>
          <p:cNvSpPr txBox="true"/>
          <p:nvPr/>
        </p:nvSpPr>
        <p:spPr>
          <a:xfrm rot="0">
            <a:off x="8260417" y="1456477"/>
            <a:ext cx="9209502" cy="7723505"/>
          </a:xfrm>
          <a:prstGeom prst="rect">
            <a:avLst/>
          </a:prstGeom>
        </p:spPr>
        <p:txBody>
          <a:bodyPr anchor="t" rtlCol="false" tIns="0" lIns="0" bIns="0" rIns="0">
            <a:spAutoFit/>
          </a:bodyPr>
          <a:lstStyle/>
          <a:p>
            <a:pPr marL="755650" indent="-377825" lvl="1">
              <a:lnSpc>
                <a:spcPts val="6160"/>
              </a:lnSpc>
              <a:buFont typeface="Arial"/>
              <a:buChar char="•"/>
            </a:pPr>
            <a:r>
              <a:rPr lang="en-US" sz="3500" spc="105">
                <a:solidFill>
                  <a:srgbClr val="D9D9D9"/>
                </a:solidFill>
                <a:latin typeface="Kollektif"/>
              </a:rPr>
              <a:t>Obje</a:t>
            </a:r>
            <a:r>
              <a:rPr lang="en-US" sz="3500" spc="105">
                <a:solidFill>
                  <a:srgbClr val="D9D9D9"/>
                </a:solidFill>
                <a:latin typeface="Kollektif"/>
              </a:rPr>
              <a:t>ctives </a:t>
            </a:r>
          </a:p>
          <a:p>
            <a:pPr marL="755651" indent="-377825" lvl="1">
              <a:lnSpc>
                <a:spcPts val="6160"/>
              </a:lnSpc>
              <a:buFont typeface="Arial"/>
              <a:buChar char="•"/>
            </a:pPr>
            <a:r>
              <a:rPr lang="en-US" sz="3500" spc="105">
                <a:solidFill>
                  <a:srgbClr val="D9D9D9"/>
                </a:solidFill>
                <a:latin typeface="Kollektif"/>
              </a:rPr>
              <a:t>Canvas (AEIOU, Empathy, Ideation, Product Development, LNM)</a:t>
            </a:r>
          </a:p>
          <a:p>
            <a:pPr marL="755650" indent="-377825" lvl="1">
              <a:lnSpc>
                <a:spcPts val="6160"/>
              </a:lnSpc>
              <a:buFont typeface="Arial"/>
              <a:buChar char="•"/>
            </a:pPr>
            <a:r>
              <a:rPr lang="en-US" sz="3500" spc="105">
                <a:solidFill>
                  <a:srgbClr val="D9D9D9"/>
                </a:solidFill>
                <a:latin typeface="Kollektif"/>
              </a:rPr>
              <a:t>UML diagrams</a:t>
            </a:r>
          </a:p>
          <a:p>
            <a:pPr marL="755650" indent="-377825" lvl="1">
              <a:lnSpc>
                <a:spcPts val="6160"/>
              </a:lnSpc>
              <a:buFont typeface="Arial"/>
              <a:buChar char="•"/>
            </a:pPr>
            <a:r>
              <a:rPr lang="en-US" sz="3500" spc="105">
                <a:solidFill>
                  <a:srgbClr val="D9D9D9"/>
                </a:solidFill>
                <a:latin typeface="Kollektif"/>
              </a:rPr>
              <a:t>Prototype Model</a:t>
            </a:r>
          </a:p>
          <a:p>
            <a:pPr marL="755651" indent="-377825" lvl="1">
              <a:lnSpc>
                <a:spcPts val="6160"/>
              </a:lnSpc>
              <a:buFont typeface="Arial"/>
              <a:buChar char="•"/>
            </a:pPr>
            <a:r>
              <a:rPr lang="en-US" sz="3500" spc="105">
                <a:solidFill>
                  <a:srgbClr val="D9D9D9"/>
                </a:solidFill>
                <a:latin typeface="Kollektif"/>
              </a:rPr>
              <a:t>Requirements</a:t>
            </a:r>
          </a:p>
          <a:p>
            <a:pPr marL="755650" indent="-377825" lvl="1">
              <a:lnSpc>
                <a:spcPts val="6160"/>
              </a:lnSpc>
              <a:buFont typeface="Arial"/>
              <a:buChar char="•"/>
            </a:pPr>
            <a:r>
              <a:rPr lang="en-US" sz="3500" spc="105">
                <a:solidFill>
                  <a:srgbClr val="D9D9D9"/>
                </a:solidFill>
                <a:latin typeface="Kollektif"/>
              </a:rPr>
              <a:t>Platform</a:t>
            </a:r>
          </a:p>
          <a:p>
            <a:pPr marL="755650" indent="-377825" lvl="1">
              <a:lnSpc>
                <a:spcPts val="6160"/>
              </a:lnSpc>
              <a:buFont typeface="Arial"/>
              <a:buChar char="•"/>
            </a:pPr>
            <a:r>
              <a:rPr lang="en-US" sz="3500" spc="105">
                <a:solidFill>
                  <a:srgbClr val="D9D9D9"/>
                </a:solidFill>
                <a:latin typeface="Kollektif"/>
              </a:rPr>
              <a:t>Testing</a:t>
            </a:r>
          </a:p>
          <a:p>
            <a:pPr marL="755650" indent="-377825" lvl="1">
              <a:lnSpc>
                <a:spcPts val="6160"/>
              </a:lnSpc>
              <a:buFont typeface="Arial"/>
              <a:buChar char="•"/>
            </a:pPr>
            <a:r>
              <a:rPr lang="en-US" sz="3500" spc="105">
                <a:solidFill>
                  <a:srgbClr val="D9D9D9"/>
                </a:solidFill>
                <a:latin typeface="Kollektif"/>
              </a:rPr>
              <a:t>Advantages / Disadvantages</a:t>
            </a:r>
          </a:p>
          <a:p>
            <a:pPr marL="755650" indent="-377825" lvl="1">
              <a:lnSpc>
                <a:spcPts val="6160"/>
              </a:lnSpc>
              <a:buFont typeface="Arial"/>
              <a:buChar char="•"/>
            </a:pPr>
            <a:r>
              <a:rPr lang="en-US" sz="3500" spc="105">
                <a:solidFill>
                  <a:srgbClr val="D9D9D9"/>
                </a:solidFill>
                <a:latin typeface="Kollektif"/>
              </a:rPr>
              <a:t>Future Scope</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480060" y="542502"/>
            <a:ext cx="19708630" cy="1756140"/>
          </a:xfrm>
          <a:prstGeom prst="rect">
            <a:avLst/>
          </a:prstGeom>
          <a:solidFill>
            <a:srgbClr val="000000"/>
          </a:solidFill>
        </p:spPr>
      </p:sp>
      <p:sp>
        <p:nvSpPr>
          <p:cNvPr name="TextBox 3" id="3"/>
          <p:cNvSpPr txBox="true"/>
          <p:nvPr/>
        </p:nvSpPr>
        <p:spPr>
          <a:xfrm rot="0">
            <a:off x="1028700" y="1252162"/>
            <a:ext cx="10383185" cy="1435735"/>
          </a:xfrm>
          <a:prstGeom prst="rect">
            <a:avLst/>
          </a:prstGeom>
        </p:spPr>
        <p:txBody>
          <a:bodyPr anchor="t" rtlCol="false" tIns="0" lIns="0" bIns="0" rIns="0">
            <a:spAutoFit/>
          </a:bodyPr>
          <a:lstStyle/>
          <a:p>
            <a:pPr>
              <a:lnSpc>
                <a:spcPts val="11000"/>
              </a:lnSpc>
            </a:pPr>
            <a:r>
              <a:rPr lang="en-US" sz="10000">
                <a:solidFill>
                  <a:srgbClr val="FFFFFF"/>
                </a:solidFill>
                <a:latin typeface="HK Grotesk Bold"/>
              </a:rPr>
              <a:t>OBJECTIVES</a:t>
            </a:r>
          </a:p>
        </p:txBody>
      </p:sp>
      <p:sp>
        <p:nvSpPr>
          <p:cNvPr name="TextBox 4" id="4"/>
          <p:cNvSpPr txBox="true"/>
          <p:nvPr/>
        </p:nvSpPr>
        <p:spPr>
          <a:xfrm rot="0">
            <a:off x="1028700" y="3230833"/>
            <a:ext cx="16230600" cy="3990975"/>
          </a:xfrm>
          <a:prstGeom prst="rect">
            <a:avLst/>
          </a:prstGeom>
        </p:spPr>
        <p:txBody>
          <a:bodyPr anchor="t" rtlCol="false" tIns="0" lIns="0" bIns="0" rIns="0">
            <a:spAutoFit/>
          </a:bodyPr>
          <a:lstStyle/>
          <a:p>
            <a:pPr algn="just" marL="647700" indent="-323850" lvl="1">
              <a:lnSpc>
                <a:spcPts val="4500"/>
              </a:lnSpc>
              <a:buFont typeface="Arial"/>
              <a:buChar char="•"/>
            </a:pPr>
            <a:r>
              <a:rPr lang="en-US" sz="3000" spc="89">
                <a:solidFill>
                  <a:srgbClr val="000000"/>
                </a:solidFill>
                <a:latin typeface="Roboto"/>
              </a:rPr>
              <a:t>The main objective of this project is to irrigate agricultural crops and to conserve water use for crop according to weather condition.</a:t>
            </a:r>
          </a:p>
          <a:p>
            <a:pPr algn="just" marL="647700" indent="-323850" lvl="1">
              <a:lnSpc>
                <a:spcPts val="4500"/>
              </a:lnSpc>
              <a:buFont typeface="Arial"/>
              <a:buChar char="•"/>
            </a:pPr>
            <a:r>
              <a:rPr lang="en-US" sz="3000" spc="89">
                <a:solidFill>
                  <a:srgbClr val="000000"/>
                </a:solidFill>
                <a:latin typeface="Roboto"/>
              </a:rPr>
              <a:t>To save water and reduce human intervention in the agriculture field</a:t>
            </a:r>
          </a:p>
          <a:p>
            <a:pPr algn="just" marL="647700" indent="-323850" lvl="1">
              <a:lnSpc>
                <a:spcPts val="4500"/>
              </a:lnSpc>
              <a:buFont typeface="Arial"/>
              <a:buChar char="•"/>
            </a:pPr>
            <a:r>
              <a:rPr lang="en-US" sz="3000" spc="89">
                <a:solidFill>
                  <a:srgbClr val="000000"/>
                </a:solidFill>
                <a:latin typeface="Roboto"/>
              </a:rPr>
              <a:t>Continuously Monitoring the status of sensors and provide signal for taking necessary action</a:t>
            </a:r>
          </a:p>
          <a:p>
            <a:pPr algn="just" marL="647700" indent="-323850" lvl="1">
              <a:lnSpc>
                <a:spcPts val="4500"/>
              </a:lnSpc>
              <a:buFont typeface="Arial"/>
              <a:buChar char="•"/>
            </a:pPr>
            <a:r>
              <a:rPr lang="en-US" sz="3000" spc="89">
                <a:solidFill>
                  <a:srgbClr val="000000"/>
                </a:solidFill>
                <a:latin typeface="Roboto"/>
              </a:rPr>
              <a:t>To get the output of soil water sensor and provide water to crop </a:t>
            </a:r>
          </a:p>
          <a:p>
            <a:pPr algn="just" marL="647700" indent="-323850" lvl="1">
              <a:lnSpc>
                <a:spcPts val="4500"/>
              </a:lnSpc>
              <a:buFont typeface="Arial"/>
              <a:buChar char="•"/>
            </a:pPr>
            <a:r>
              <a:rPr lang="en-US" sz="3000" spc="89">
                <a:solidFill>
                  <a:srgbClr val="000000"/>
                </a:solidFill>
                <a:latin typeface="Roboto"/>
              </a:rPr>
              <a:t>To observe other parameters for better yield</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828570" y="4468495"/>
            <a:ext cx="10630860" cy="1435735"/>
          </a:xfrm>
          <a:prstGeom prst="rect">
            <a:avLst/>
          </a:prstGeom>
        </p:spPr>
        <p:txBody>
          <a:bodyPr anchor="t" rtlCol="false" tIns="0" lIns="0" bIns="0" rIns="0">
            <a:spAutoFit/>
          </a:bodyPr>
          <a:lstStyle/>
          <a:p>
            <a:pPr algn="ctr">
              <a:lnSpc>
                <a:spcPts val="11000"/>
              </a:lnSpc>
            </a:pPr>
            <a:r>
              <a:rPr lang="en-US" sz="10000">
                <a:solidFill>
                  <a:srgbClr val="FFFFFF"/>
                </a:solidFill>
                <a:latin typeface="HK Grotesk Bold"/>
              </a:rPr>
              <a:t>AEIOU</a:t>
            </a:r>
          </a:p>
        </p:txBody>
      </p:sp>
      <p:sp>
        <p:nvSpPr>
          <p:cNvPr name="TextBox 3" id="3"/>
          <p:cNvSpPr txBox="true"/>
          <p:nvPr/>
        </p:nvSpPr>
        <p:spPr>
          <a:xfrm rot="0">
            <a:off x="7098940" y="5836920"/>
            <a:ext cx="4090119" cy="611505"/>
          </a:xfrm>
          <a:prstGeom prst="rect">
            <a:avLst/>
          </a:prstGeom>
        </p:spPr>
        <p:txBody>
          <a:bodyPr anchor="t" rtlCol="false" tIns="0" lIns="0" bIns="0" rIns="0">
            <a:spAutoFit/>
          </a:bodyPr>
          <a:lstStyle/>
          <a:p>
            <a:pPr algn="ctr">
              <a:lnSpc>
                <a:spcPts val="4620"/>
              </a:lnSpc>
            </a:pPr>
            <a:r>
              <a:rPr lang="en-US" sz="4200">
                <a:solidFill>
                  <a:srgbClr val="FFFFFF"/>
                </a:solidFill>
                <a:latin typeface="HK Grotesk Bold"/>
              </a:rPr>
              <a:t>CANVAS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DAEPERmmGmY</dc:identifier>
  <dcterms:modified xsi:type="dcterms:W3CDTF">2011-08-01T06:04:30Z</dcterms:modified>
  <cp:revision>1</cp:revision>
  <dc:title>Innovative irrigation system  PPT (video)</dc:title>
</cp:coreProperties>
</file>